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329" r:id="rId2"/>
    <p:sldId id="335" r:id="rId3"/>
    <p:sldId id="330" r:id="rId4"/>
    <p:sldId id="256" r:id="rId5"/>
    <p:sldId id="333" r:id="rId6"/>
    <p:sldId id="331" r:id="rId7"/>
    <p:sldId id="322" r:id="rId8"/>
    <p:sldId id="336" r:id="rId9"/>
    <p:sldId id="337" r:id="rId10"/>
    <p:sldId id="338" r:id="rId11"/>
    <p:sldId id="344" r:id="rId12"/>
    <p:sldId id="345" r:id="rId13"/>
    <p:sldId id="332" r:id="rId14"/>
    <p:sldId id="334" r:id="rId15"/>
    <p:sldId id="339" r:id="rId16"/>
    <p:sldId id="340" r:id="rId17"/>
    <p:sldId id="323" r:id="rId18"/>
    <p:sldId id="324" r:id="rId19"/>
    <p:sldId id="341" r:id="rId20"/>
    <p:sldId id="342" r:id="rId21"/>
    <p:sldId id="343" r:id="rId22"/>
  </p:sldIdLst>
  <p:sldSz cx="9144000" cy="6858000" type="screen4x3"/>
  <p:notesSz cx="6735763" cy="98663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5602"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Leggett" initials="CL" lastIdx="1" clrIdx="0">
    <p:extLst>
      <p:ext uri="{19B8F6BF-5375-455C-9EA6-DF929625EA0E}">
        <p15:presenceInfo xmlns:p15="http://schemas.microsoft.com/office/powerpoint/2012/main" userId="S::CLeggett@rcot.co.uk::cfded748-dfef-476e-abc0-701c6281dfae" providerId="AD"/>
      </p:ext>
    </p:extLst>
  </p:cmAuthor>
  <p:cmAuthor id="2" name="Rosy Harper" initials="RH" lastIdx="6" clrIdx="1">
    <p:extLst>
      <p:ext uri="{19B8F6BF-5375-455C-9EA6-DF929625EA0E}">
        <p15:presenceInfo xmlns:p15="http://schemas.microsoft.com/office/powerpoint/2012/main" userId="S::RHarper@rcot.co.uk::ce29afed-890f-4133-bb1a-d1d1a52cb8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018"/>
    <a:srgbClr val="009999"/>
    <a:srgbClr val="31859C"/>
    <a:srgbClr val="AAB7F6"/>
    <a:srgbClr val="FBA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p:restoredTop sz="94249" autoAdjust="0"/>
  </p:normalViewPr>
  <p:slideViewPr>
    <p:cSldViewPr snapToGrid="0" snapToObjects="1">
      <p:cViewPr varScale="1">
        <p:scale>
          <a:sx n="64" d="100"/>
          <a:sy n="64" d="100"/>
        </p:scale>
        <p:origin x="1506" y="72"/>
      </p:cViewPr>
      <p:guideLst>
        <p:guide orient="horz" pos="4178"/>
        <p:guide pos="5602"/>
      </p:guideLst>
    </p:cSldViewPr>
  </p:slideViewPr>
  <p:notesTextViewPr>
    <p:cViewPr>
      <p:scale>
        <a:sx n="1" d="1"/>
        <a:sy n="1" d="1"/>
      </p:scale>
      <p:origin x="0" y="0"/>
    </p:cViewPr>
  </p:notesTextViewPr>
  <p:sorterViewPr>
    <p:cViewPr>
      <p:scale>
        <a:sx n="40" d="100"/>
        <a:sy n="40" d="100"/>
      </p:scale>
      <p:origin x="0" y="0"/>
    </p:cViewPr>
  </p:sorterViewPr>
  <p:notesViewPr>
    <p:cSldViewPr snapToGrid="0" snapToObjects="1">
      <p:cViewPr>
        <p:scale>
          <a:sx n="100" d="100"/>
          <a:sy n="100" d="100"/>
        </p:scale>
        <p:origin x="1848" y="-64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14T13:14:07.573" idx="6">
    <p:pos x="2851" y="1491"/>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5504843-556D-4030-BB3A-32F55C274192}" type="datetimeFigureOut">
              <a:rPr lang="en-GB" smtClean="0"/>
              <a:t>19/02/2020</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3182B9F-82DC-4EAD-B214-57671AD12D98}" type="slidenum">
              <a:rPr lang="en-GB" smtClean="0"/>
              <a:t>‹#›</a:t>
            </a:fld>
            <a:endParaRPr lang="en-GB"/>
          </a:p>
        </p:txBody>
      </p:sp>
    </p:spTree>
    <p:extLst>
      <p:ext uri="{BB962C8B-B14F-4D97-AF65-F5344CB8AC3E}">
        <p14:creationId xmlns:p14="http://schemas.microsoft.com/office/powerpoint/2010/main" val="713782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DCC2A5A-55C7-4EE2-8E2B-B3FCE8E8BAC5}" type="datetimeFigureOut">
              <a:rPr lang="en-GB" smtClean="0"/>
              <a:t>19/02/2020</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5761429-DE39-467E-ADF9-0439DB370066}" type="slidenum">
              <a:rPr lang="en-GB" smtClean="0"/>
              <a:t>‹#›</a:t>
            </a:fld>
            <a:endParaRPr lang="en-GB"/>
          </a:p>
        </p:txBody>
      </p:sp>
    </p:spTree>
    <p:extLst>
      <p:ext uri="{BB962C8B-B14F-4D97-AF65-F5344CB8AC3E}">
        <p14:creationId xmlns:p14="http://schemas.microsoft.com/office/powerpoint/2010/main" val="251158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cot.co.uk/small-change-big-impa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clare.Leggett@rcot.co.u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cot.co.uk/small-change-big-imp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RCOT year long campaign 2019-2020</a:t>
            </a:r>
          </a:p>
          <a:p>
            <a:pPr marL="171450" indent="-171450">
              <a:buFont typeface="Arial" panose="020B0604020202020204" pitchFamily="34" charset="0"/>
              <a:buChar char="•"/>
            </a:pPr>
            <a:r>
              <a:rPr lang="en-GB" dirty="0"/>
              <a:t>Members share their stories digitally via the RCOT website</a:t>
            </a:r>
          </a:p>
          <a:p>
            <a:pPr marL="171450" indent="-171450">
              <a:buFont typeface="Arial" panose="020B0604020202020204" pitchFamily="34" charset="0"/>
              <a:buChar char="•"/>
            </a:pPr>
            <a:r>
              <a:rPr lang="en-GB" dirty="0"/>
              <a:t>Inclusive and quick!</a:t>
            </a:r>
          </a:p>
        </p:txBody>
      </p:sp>
      <p:sp>
        <p:nvSpPr>
          <p:cNvPr id="4" name="Slide Number Placeholder 3"/>
          <p:cNvSpPr>
            <a:spLocks noGrp="1"/>
          </p:cNvSpPr>
          <p:nvPr>
            <p:ph type="sldNum" sz="quarter" idx="10"/>
          </p:nvPr>
        </p:nvSpPr>
        <p:spPr/>
        <p:txBody>
          <a:bodyPr/>
          <a:lstStyle/>
          <a:p>
            <a:fld id="{25761429-DE39-467E-ADF9-0439DB370066}" type="slidenum">
              <a:rPr lang="en-GB" smtClean="0"/>
              <a:t>1</a:t>
            </a:fld>
            <a:endParaRPr lang="en-GB"/>
          </a:p>
        </p:txBody>
      </p:sp>
    </p:spTree>
    <p:extLst>
      <p:ext uri="{BB962C8B-B14F-4D97-AF65-F5344CB8AC3E}">
        <p14:creationId xmlns:p14="http://schemas.microsoft.com/office/powerpoint/2010/main" val="202670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 example</a:t>
            </a:r>
          </a:p>
        </p:txBody>
      </p:sp>
      <p:sp>
        <p:nvSpPr>
          <p:cNvPr id="4" name="Slide Number Placeholder 3"/>
          <p:cNvSpPr>
            <a:spLocks noGrp="1"/>
          </p:cNvSpPr>
          <p:nvPr>
            <p:ph type="sldNum" sz="quarter" idx="5"/>
          </p:nvPr>
        </p:nvSpPr>
        <p:spPr/>
        <p:txBody>
          <a:bodyPr/>
          <a:lstStyle/>
          <a:p>
            <a:fld id="{25761429-DE39-467E-ADF9-0439DB370066}" type="slidenum">
              <a:rPr lang="en-GB" smtClean="0"/>
              <a:t>10</a:t>
            </a:fld>
            <a:endParaRPr lang="en-GB"/>
          </a:p>
        </p:txBody>
      </p:sp>
    </p:spTree>
    <p:extLst>
      <p:ext uri="{BB962C8B-B14F-4D97-AF65-F5344CB8AC3E}">
        <p14:creationId xmlns:p14="http://schemas.microsoft.com/office/powerpoint/2010/main" val="335895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for people to write their story – in groups or on their own, using the information gained on the previous slides</a:t>
            </a:r>
          </a:p>
        </p:txBody>
      </p:sp>
      <p:sp>
        <p:nvSpPr>
          <p:cNvPr id="4" name="Slide Number Placeholder 3"/>
          <p:cNvSpPr>
            <a:spLocks noGrp="1"/>
          </p:cNvSpPr>
          <p:nvPr>
            <p:ph type="sldNum" sz="quarter" idx="5"/>
          </p:nvPr>
        </p:nvSpPr>
        <p:spPr/>
        <p:txBody>
          <a:bodyPr/>
          <a:lstStyle/>
          <a:p>
            <a:fld id="{25761429-DE39-467E-ADF9-0439DB370066}" type="slidenum">
              <a:rPr lang="en-GB" smtClean="0"/>
              <a:t>11</a:t>
            </a:fld>
            <a:endParaRPr lang="en-GB"/>
          </a:p>
        </p:txBody>
      </p:sp>
    </p:spTree>
    <p:extLst>
      <p:ext uri="{BB962C8B-B14F-4D97-AF65-F5344CB8AC3E}">
        <p14:creationId xmlns:p14="http://schemas.microsoft.com/office/powerpoint/2010/main" val="190405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Feedback to main group</a:t>
            </a:r>
          </a:p>
          <a:p>
            <a:endParaRPr lang="en-GB" b="1" dirty="0"/>
          </a:p>
          <a:p>
            <a:r>
              <a:rPr lang="en-GB" b="1" dirty="0"/>
              <a:t>What works well?</a:t>
            </a:r>
          </a:p>
          <a:p>
            <a:endParaRPr lang="en-GB" b="1" dirty="0"/>
          </a:p>
          <a:p>
            <a:r>
              <a:rPr lang="en-GB" b="1" dirty="0"/>
              <a:t>How did it go?</a:t>
            </a:r>
          </a:p>
          <a:p>
            <a:endParaRPr lang="en-GB" b="1" dirty="0"/>
          </a:p>
          <a:p>
            <a:r>
              <a:rPr lang="en-GB" b="1" dirty="0"/>
              <a:t>How did you find writing the impact section</a:t>
            </a:r>
          </a:p>
          <a:p>
            <a:endParaRPr lang="en-GB" b="1" dirty="0"/>
          </a:p>
          <a:p>
            <a:r>
              <a:rPr lang="en-GB" b="1" dirty="0"/>
              <a:t>How did you find writing in a non clinical way</a:t>
            </a:r>
          </a:p>
          <a:p>
            <a:endParaRPr lang="en-GB" b="1" dirty="0"/>
          </a:p>
          <a:p>
            <a:r>
              <a:rPr lang="en-GB" b="1" dirty="0"/>
              <a:t>You can also open the wall if you’re able to show some examples to see the range that have been submitted  </a:t>
            </a:r>
            <a:r>
              <a:rPr lang="en-GB" dirty="0">
                <a:hlinkClick r:id="rId3"/>
              </a:rPr>
              <a:t>https://www.rcot.co.uk/small-change-big-impact</a:t>
            </a:r>
            <a:endParaRPr lang="en-GB" dirty="0"/>
          </a:p>
          <a:p>
            <a:endParaRPr lang="en-GB" b="1" dirty="0"/>
          </a:p>
          <a:p>
            <a:r>
              <a:rPr lang="en-GB" b="1" dirty="0"/>
              <a:t>And/or encourage people to look at the wall on their phones for comparisons</a:t>
            </a:r>
            <a:endParaRPr lang="en-GB" dirty="0"/>
          </a:p>
        </p:txBody>
      </p:sp>
      <p:sp>
        <p:nvSpPr>
          <p:cNvPr id="4" name="Slide Number Placeholder 3"/>
          <p:cNvSpPr>
            <a:spLocks noGrp="1"/>
          </p:cNvSpPr>
          <p:nvPr>
            <p:ph type="sldNum" sz="quarter" idx="5"/>
          </p:nvPr>
        </p:nvSpPr>
        <p:spPr/>
        <p:txBody>
          <a:bodyPr/>
          <a:lstStyle/>
          <a:p>
            <a:fld id="{25761429-DE39-467E-ADF9-0439DB370066}" type="slidenum">
              <a:rPr lang="en-GB" smtClean="0"/>
              <a:t>12</a:t>
            </a:fld>
            <a:endParaRPr lang="en-GB"/>
          </a:p>
        </p:txBody>
      </p:sp>
    </p:spTree>
    <p:extLst>
      <p:ext uri="{BB962C8B-B14F-4D97-AF65-F5344CB8AC3E}">
        <p14:creationId xmlns:p14="http://schemas.microsoft.com/office/powerpoint/2010/main" val="174860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time to upload the story</a:t>
            </a:r>
          </a:p>
          <a:p>
            <a:r>
              <a:rPr lang="en-GB" dirty="0"/>
              <a:t>Its easy – go to the link and complete the simple form</a:t>
            </a:r>
          </a:p>
          <a:p>
            <a:endParaRPr lang="en-GB" dirty="0"/>
          </a:p>
          <a:p>
            <a:r>
              <a:rPr lang="en-GB" dirty="0"/>
              <a:t>Be aware that each question has a limit of 250 characters for the its answer.  This includes punctuation and spaces!</a:t>
            </a:r>
          </a:p>
          <a:p>
            <a:endParaRPr lang="en-GB" dirty="0"/>
          </a:p>
          <a:p>
            <a:r>
              <a:rPr lang="en-GB" dirty="0"/>
              <a:t>Encourage people to add photos – the wall looks great with so many faces</a:t>
            </a:r>
          </a:p>
          <a:p>
            <a:endParaRPr lang="en-GB" dirty="0"/>
          </a:p>
          <a:p>
            <a:r>
              <a:rPr lang="en-GB" dirty="0"/>
              <a:t>Once submitted RCOT will send an automatic confirmation</a:t>
            </a:r>
          </a:p>
          <a:p>
            <a:endParaRPr lang="en-GB" dirty="0"/>
          </a:p>
          <a:p>
            <a:r>
              <a:rPr lang="en-GB" dirty="0"/>
              <a:t>This will be followed by a further email once the story has been approved and is live on the wall.  </a:t>
            </a:r>
          </a:p>
          <a:p>
            <a:endParaRPr lang="en-GB" dirty="0"/>
          </a:p>
          <a:p>
            <a:r>
              <a:rPr lang="en-GB" dirty="0"/>
              <a:t>If RCOT know about your event they will prioritise approval so attendees can share their stories quickly</a:t>
            </a:r>
          </a:p>
        </p:txBody>
      </p:sp>
      <p:sp>
        <p:nvSpPr>
          <p:cNvPr id="4" name="Slide Number Placeholder 3"/>
          <p:cNvSpPr>
            <a:spLocks noGrp="1"/>
          </p:cNvSpPr>
          <p:nvPr>
            <p:ph type="sldNum" sz="quarter" idx="5"/>
          </p:nvPr>
        </p:nvSpPr>
        <p:spPr/>
        <p:txBody>
          <a:bodyPr/>
          <a:lstStyle/>
          <a:p>
            <a:fld id="{25761429-DE39-467E-ADF9-0439DB370066}" type="slidenum">
              <a:rPr lang="en-GB" smtClean="0"/>
              <a:t>13</a:t>
            </a:fld>
            <a:endParaRPr lang="en-GB"/>
          </a:p>
        </p:txBody>
      </p:sp>
    </p:spTree>
    <p:extLst>
      <p:ext uri="{BB962C8B-B14F-4D97-AF65-F5344CB8AC3E}">
        <p14:creationId xmlns:p14="http://schemas.microsoft.com/office/powerpoint/2010/main" val="411091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how to share your story directly from the story wall</a:t>
            </a:r>
          </a:p>
          <a:p>
            <a:endParaRPr lang="en-GB" dirty="0"/>
          </a:p>
          <a:p>
            <a:r>
              <a:rPr lang="en-GB" dirty="0"/>
              <a:t>You can do this once your story has been approved</a:t>
            </a:r>
          </a:p>
          <a:p>
            <a:endParaRPr lang="en-GB" dirty="0"/>
          </a:p>
          <a:p>
            <a:r>
              <a:rPr lang="en-GB" dirty="0"/>
              <a:t>Tag RCOT in your social media sharing</a:t>
            </a:r>
          </a:p>
        </p:txBody>
      </p:sp>
      <p:sp>
        <p:nvSpPr>
          <p:cNvPr id="4" name="Slide Number Placeholder 3"/>
          <p:cNvSpPr>
            <a:spLocks noGrp="1"/>
          </p:cNvSpPr>
          <p:nvPr>
            <p:ph type="sldNum" sz="quarter" idx="5"/>
          </p:nvPr>
        </p:nvSpPr>
        <p:spPr/>
        <p:txBody>
          <a:bodyPr/>
          <a:lstStyle/>
          <a:p>
            <a:fld id="{25761429-DE39-467E-ADF9-0439DB370066}" type="slidenum">
              <a:rPr lang="en-GB" smtClean="0"/>
              <a:t>14</a:t>
            </a:fld>
            <a:endParaRPr lang="en-GB"/>
          </a:p>
        </p:txBody>
      </p:sp>
    </p:spTree>
    <p:extLst>
      <p:ext uri="{BB962C8B-B14F-4D97-AF65-F5344CB8AC3E}">
        <p14:creationId xmlns:p14="http://schemas.microsoft.com/office/powerpoint/2010/main" val="30113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quick and easy ways to share your story.</a:t>
            </a:r>
          </a:p>
          <a:p>
            <a:endParaRPr lang="en-GB" dirty="0"/>
          </a:p>
          <a:p>
            <a:r>
              <a:rPr lang="en-GB" dirty="0"/>
              <a:t>Use the RCOT resources to help you</a:t>
            </a:r>
          </a:p>
          <a:p>
            <a:endParaRPr lang="en-GB" dirty="0"/>
          </a:p>
          <a:p>
            <a:r>
              <a:rPr lang="en-GB" dirty="0"/>
              <a:t>You can finish the session here and go to the last two slides. </a:t>
            </a:r>
          </a:p>
          <a:p>
            <a:endParaRPr lang="en-GB" dirty="0"/>
          </a:p>
          <a:p>
            <a:r>
              <a:rPr lang="en-GB" b="1" dirty="0"/>
              <a:t>If you want to do a bit more on promoting your story move onto the next slides</a:t>
            </a:r>
          </a:p>
        </p:txBody>
      </p:sp>
      <p:sp>
        <p:nvSpPr>
          <p:cNvPr id="4" name="Slide Number Placeholder 3"/>
          <p:cNvSpPr>
            <a:spLocks noGrp="1"/>
          </p:cNvSpPr>
          <p:nvPr>
            <p:ph type="sldNum" sz="quarter" idx="5"/>
          </p:nvPr>
        </p:nvSpPr>
        <p:spPr/>
        <p:txBody>
          <a:bodyPr/>
          <a:lstStyle/>
          <a:p>
            <a:fld id="{25761429-DE39-467E-ADF9-0439DB370066}" type="slidenum">
              <a:rPr lang="en-GB" smtClean="0"/>
              <a:t>15</a:t>
            </a:fld>
            <a:endParaRPr lang="en-GB"/>
          </a:p>
        </p:txBody>
      </p:sp>
    </p:spTree>
    <p:extLst>
      <p:ext uri="{BB962C8B-B14F-4D97-AF65-F5344CB8AC3E}">
        <p14:creationId xmlns:p14="http://schemas.microsoft.com/office/powerpoint/2010/main" val="1037649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Beginning of optional section</a:t>
            </a:r>
          </a:p>
        </p:txBody>
      </p:sp>
      <p:sp>
        <p:nvSpPr>
          <p:cNvPr id="4" name="Slide Number Placeholder 3"/>
          <p:cNvSpPr>
            <a:spLocks noGrp="1"/>
          </p:cNvSpPr>
          <p:nvPr>
            <p:ph type="sldNum" sz="quarter" idx="5"/>
          </p:nvPr>
        </p:nvSpPr>
        <p:spPr/>
        <p:txBody>
          <a:bodyPr/>
          <a:lstStyle/>
          <a:p>
            <a:fld id="{25761429-DE39-467E-ADF9-0439DB370066}" type="slidenum">
              <a:rPr lang="en-GB" smtClean="0"/>
              <a:t>16</a:t>
            </a:fld>
            <a:endParaRPr lang="en-GB"/>
          </a:p>
        </p:txBody>
      </p:sp>
    </p:spTree>
    <p:extLst>
      <p:ext uri="{BB962C8B-B14F-4D97-AF65-F5344CB8AC3E}">
        <p14:creationId xmlns:p14="http://schemas.microsoft.com/office/powerpoint/2010/main" val="2562557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attendees to tell their story to each other</a:t>
            </a:r>
          </a:p>
          <a:p>
            <a:r>
              <a:rPr lang="en-GB" dirty="0"/>
              <a:t>Questions they can consider when feeding back</a:t>
            </a:r>
          </a:p>
          <a:p>
            <a:endParaRPr lang="en-GB" dirty="0"/>
          </a:p>
          <a:p>
            <a:pPr marL="171450" indent="-171450">
              <a:buFont typeface="Arial" panose="020B0604020202020204" pitchFamily="34" charset="0"/>
              <a:buChar char="•"/>
            </a:pPr>
            <a:r>
              <a:rPr lang="en-GB" dirty="0"/>
              <a:t>Is it clear</a:t>
            </a:r>
          </a:p>
          <a:p>
            <a:pPr marL="171450" indent="-171450">
              <a:buFont typeface="Arial" panose="020B0604020202020204" pitchFamily="34" charset="0"/>
              <a:buChar char="•"/>
            </a:pPr>
            <a:r>
              <a:rPr lang="en-GB" dirty="0"/>
              <a:t>Does it make sense</a:t>
            </a:r>
          </a:p>
          <a:p>
            <a:pPr marL="171450" indent="-171450">
              <a:buFont typeface="Arial" panose="020B0604020202020204" pitchFamily="34" charset="0"/>
              <a:buChar char="•"/>
            </a:pPr>
            <a:r>
              <a:rPr lang="en-GB" dirty="0"/>
              <a:t>Does the impact stand out</a:t>
            </a:r>
          </a:p>
          <a:p>
            <a:endParaRPr lang="en-GB" dirty="0"/>
          </a:p>
          <a:p>
            <a:r>
              <a:rPr lang="en-GB" dirty="0"/>
              <a:t>Encourage people to record or film on their phone</a:t>
            </a:r>
          </a:p>
          <a:p>
            <a:endParaRPr lang="en-GB" dirty="0"/>
          </a:p>
          <a:p>
            <a:r>
              <a:rPr lang="en-GB" dirty="0"/>
              <a:t>If stories  have been approved then encourage people to share on social media</a:t>
            </a:r>
          </a:p>
          <a:p>
            <a:endParaRPr lang="en-GB" dirty="0"/>
          </a:p>
          <a:p>
            <a:r>
              <a:rPr lang="en-GB" dirty="0"/>
              <a:t>If stories have yet to be approved perhaps direct attendees to the RCOT twitter account and encourage them to retweet a relevant tweet with a message</a:t>
            </a:r>
          </a:p>
        </p:txBody>
      </p:sp>
      <p:sp>
        <p:nvSpPr>
          <p:cNvPr id="4" name="Slide Number Placeholder 3"/>
          <p:cNvSpPr>
            <a:spLocks noGrp="1"/>
          </p:cNvSpPr>
          <p:nvPr>
            <p:ph type="sldNum" sz="quarter" idx="10"/>
          </p:nvPr>
        </p:nvSpPr>
        <p:spPr/>
        <p:txBody>
          <a:bodyPr/>
          <a:lstStyle/>
          <a:p>
            <a:fld id="{25761429-DE39-467E-ADF9-0439DB370066}" type="slidenum">
              <a:rPr lang="en-GB" smtClean="0"/>
              <a:t>17</a:t>
            </a:fld>
            <a:endParaRPr lang="en-GB"/>
          </a:p>
        </p:txBody>
      </p:sp>
    </p:spTree>
    <p:extLst>
      <p:ext uri="{BB962C8B-B14F-4D97-AF65-F5344CB8AC3E}">
        <p14:creationId xmlns:p14="http://schemas.microsoft.com/office/powerpoint/2010/main" val="311697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bit of a brainstorm, where can people talk about their story, in what other ways can they promote it</a:t>
            </a:r>
          </a:p>
          <a:p>
            <a:endParaRPr lang="en-GB" dirty="0"/>
          </a:p>
          <a:p>
            <a:r>
              <a:rPr lang="en-GB" dirty="0"/>
              <a:t>Then see how this compares to the suggestions on the next slide</a:t>
            </a:r>
          </a:p>
        </p:txBody>
      </p:sp>
      <p:sp>
        <p:nvSpPr>
          <p:cNvPr id="4" name="Slide Number Placeholder 3"/>
          <p:cNvSpPr>
            <a:spLocks noGrp="1"/>
          </p:cNvSpPr>
          <p:nvPr>
            <p:ph type="sldNum" sz="quarter" idx="10"/>
          </p:nvPr>
        </p:nvSpPr>
        <p:spPr/>
        <p:txBody>
          <a:bodyPr/>
          <a:lstStyle/>
          <a:p>
            <a:fld id="{25761429-DE39-467E-ADF9-0439DB370066}" type="slidenum">
              <a:rPr lang="en-GB" smtClean="0"/>
              <a:t>18</a:t>
            </a:fld>
            <a:endParaRPr lang="en-GB"/>
          </a:p>
        </p:txBody>
      </p:sp>
    </p:spTree>
    <p:extLst>
      <p:ext uri="{BB962C8B-B14F-4D97-AF65-F5344CB8AC3E}">
        <p14:creationId xmlns:p14="http://schemas.microsoft.com/office/powerpoint/2010/main" val="311697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Suggestions of where to share stories – how does this compare with the groups ideas?</a:t>
            </a:r>
          </a:p>
        </p:txBody>
      </p:sp>
      <p:sp>
        <p:nvSpPr>
          <p:cNvPr id="4" name="Slide Number Placeholder 3"/>
          <p:cNvSpPr>
            <a:spLocks noGrp="1"/>
          </p:cNvSpPr>
          <p:nvPr>
            <p:ph type="sldNum" sz="quarter" idx="5"/>
          </p:nvPr>
        </p:nvSpPr>
        <p:spPr/>
        <p:txBody>
          <a:bodyPr/>
          <a:lstStyle/>
          <a:p>
            <a:fld id="{25761429-DE39-467E-ADF9-0439DB370066}" type="slidenum">
              <a:rPr lang="en-GB" smtClean="0"/>
              <a:t>19</a:t>
            </a:fld>
            <a:endParaRPr lang="en-GB"/>
          </a:p>
        </p:txBody>
      </p:sp>
    </p:spTree>
    <p:extLst>
      <p:ext uri="{BB962C8B-B14F-4D97-AF65-F5344CB8AC3E}">
        <p14:creationId xmlns:p14="http://schemas.microsoft.com/office/powerpoint/2010/main" val="59908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easy</a:t>
            </a:r>
          </a:p>
          <a:p>
            <a:r>
              <a:rPr lang="en-GB" dirty="0"/>
              <a:t>Its quick</a:t>
            </a:r>
          </a:p>
          <a:p>
            <a:r>
              <a:rPr lang="en-GB" dirty="0"/>
              <a:t>You can raise the profile of your organisation and highlight the achievements (impact) of your practice</a:t>
            </a:r>
          </a:p>
        </p:txBody>
      </p:sp>
      <p:sp>
        <p:nvSpPr>
          <p:cNvPr id="4" name="Slide Number Placeholder 3"/>
          <p:cNvSpPr>
            <a:spLocks noGrp="1"/>
          </p:cNvSpPr>
          <p:nvPr>
            <p:ph type="sldNum" sz="quarter" idx="5"/>
          </p:nvPr>
        </p:nvSpPr>
        <p:spPr/>
        <p:txBody>
          <a:bodyPr/>
          <a:lstStyle/>
          <a:p>
            <a:fld id="{25761429-DE39-467E-ADF9-0439DB370066}" type="slidenum">
              <a:rPr lang="en-GB" smtClean="0"/>
              <a:t>2</a:t>
            </a:fld>
            <a:endParaRPr lang="en-GB"/>
          </a:p>
        </p:txBody>
      </p:sp>
    </p:spTree>
    <p:extLst>
      <p:ext uri="{BB962C8B-B14F-4D97-AF65-F5344CB8AC3E}">
        <p14:creationId xmlns:p14="http://schemas.microsoft.com/office/powerpoint/2010/main" val="996856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summary</a:t>
            </a:r>
          </a:p>
          <a:p>
            <a:r>
              <a:rPr lang="en-GB" dirty="0"/>
              <a:t>Get some feedback</a:t>
            </a:r>
          </a:p>
          <a:p>
            <a:r>
              <a:rPr lang="en-GB" dirty="0"/>
              <a:t>What did people think?</a:t>
            </a:r>
          </a:p>
        </p:txBody>
      </p:sp>
      <p:sp>
        <p:nvSpPr>
          <p:cNvPr id="4" name="Slide Number Placeholder 3"/>
          <p:cNvSpPr>
            <a:spLocks noGrp="1"/>
          </p:cNvSpPr>
          <p:nvPr>
            <p:ph type="sldNum" sz="quarter" idx="5"/>
          </p:nvPr>
        </p:nvSpPr>
        <p:spPr/>
        <p:txBody>
          <a:bodyPr/>
          <a:lstStyle/>
          <a:p>
            <a:fld id="{25761429-DE39-467E-ADF9-0439DB370066}" type="slidenum">
              <a:rPr lang="en-GB" smtClean="0"/>
              <a:t>20</a:t>
            </a:fld>
            <a:endParaRPr lang="en-GB"/>
          </a:p>
        </p:txBody>
      </p:sp>
    </p:spTree>
    <p:extLst>
      <p:ext uri="{BB962C8B-B14F-4D97-AF65-F5344CB8AC3E}">
        <p14:creationId xmlns:p14="http://schemas.microsoft.com/office/powerpoint/2010/main" val="2765493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let RCOT know either through your region or specialist section how your small change big impact has been received</a:t>
            </a:r>
          </a:p>
          <a:p>
            <a:r>
              <a:rPr lang="en-GB" dirty="0"/>
              <a:t>Or contact RCOT with successes and results – </a:t>
            </a:r>
            <a:r>
              <a:rPr lang="en-GB" dirty="0">
                <a:hlinkClick r:id="rId3"/>
              </a:rPr>
              <a:t>clare.Leggett@rcot.co.uk</a:t>
            </a:r>
            <a:r>
              <a:rPr lang="en-GB" dirty="0"/>
              <a:t> or Stacey.Abraham.rcot.co.uk</a:t>
            </a:r>
          </a:p>
          <a:p>
            <a:r>
              <a:rPr lang="en-GB" dirty="0"/>
              <a:t>We’d love to hear how you got on, especially any significant successes or different ideas that have worked</a:t>
            </a:r>
          </a:p>
        </p:txBody>
      </p:sp>
      <p:sp>
        <p:nvSpPr>
          <p:cNvPr id="4" name="Slide Number Placeholder 3"/>
          <p:cNvSpPr>
            <a:spLocks noGrp="1"/>
          </p:cNvSpPr>
          <p:nvPr>
            <p:ph type="sldNum" sz="quarter" idx="5"/>
          </p:nvPr>
        </p:nvSpPr>
        <p:spPr/>
        <p:txBody>
          <a:bodyPr/>
          <a:lstStyle/>
          <a:p>
            <a:fld id="{25761429-DE39-467E-ADF9-0439DB370066}" type="slidenum">
              <a:rPr lang="en-GB" smtClean="0"/>
              <a:t>21</a:t>
            </a:fld>
            <a:endParaRPr lang="en-GB"/>
          </a:p>
        </p:txBody>
      </p:sp>
    </p:spTree>
    <p:extLst>
      <p:ext uri="{BB962C8B-B14F-4D97-AF65-F5344CB8AC3E}">
        <p14:creationId xmlns:p14="http://schemas.microsoft.com/office/powerpoint/2010/main" val="384043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Campaign will run a year – from November 2019 to October 2020</a:t>
            </a:r>
          </a:p>
          <a:p>
            <a:r>
              <a:rPr lang="en-GB" dirty="0"/>
              <a:t>All members can take part – it doesn’t matter what your level of experience is</a:t>
            </a:r>
          </a:p>
          <a:p>
            <a:r>
              <a:rPr lang="en-GB" dirty="0"/>
              <a:t>Stories can be:</a:t>
            </a:r>
          </a:p>
          <a:p>
            <a:pPr marL="171450" indent="-171450">
              <a:buFont typeface="Arial" panose="020B0604020202020204" pitchFamily="34" charset="0"/>
              <a:buChar char="•"/>
            </a:pPr>
            <a:r>
              <a:rPr lang="en-GB" dirty="0"/>
              <a:t>Related to your practice</a:t>
            </a:r>
          </a:p>
          <a:p>
            <a:pPr marL="171450" indent="-171450">
              <a:buFont typeface="Arial" panose="020B0604020202020204" pitchFamily="34" charset="0"/>
              <a:buChar char="•"/>
            </a:pPr>
            <a:r>
              <a:rPr lang="en-GB" dirty="0"/>
              <a:t>Related to your service</a:t>
            </a:r>
          </a:p>
          <a:p>
            <a:pPr marL="171450" indent="-171450">
              <a:buFont typeface="Arial" panose="020B0604020202020204" pitchFamily="34" charset="0"/>
              <a:buChar char="•"/>
            </a:pPr>
            <a:r>
              <a:rPr lang="en-GB" dirty="0"/>
              <a:t>Related to your CPD</a:t>
            </a:r>
          </a:p>
          <a:p>
            <a:pPr marL="171450" indent="-171450">
              <a:buFont typeface="Arial" panose="020B0604020202020204" pitchFamily="34" charset="0"/>
              <a:buChar char="•"/>
            </a:pPr>
            <a:r>
              <a:rPr lang="en-GB" dirty="0"/>
              <a:t>Related to your research</a:t>
            </a:r>
          </a:p>
          <a:p>
            <a:r>
              <a:rPr lang="en-GB" dirty="0"/>
              <a:t>Monthly topics promoted in highlight and on social media</a:t>
            </a:r>
          </a:p>
          <a:p>
            <a:r>
              <a:rPr lang="en-GB" dirty="0"/>
              <a:t>Monthly star story with prize</a:t>
            </a:r>
          </a:p>
        </p:txBody>
      </p:sp>
      <p:sp>
        <p:nvSpPr>
          <p:cNvPr id="4" name="Slide Number Placeholder 3"/>
          <p:cNvSpPr>
            <a:spLocks noGrp="1"/>
          </p:cNvSpPr>
          <p:nvPr>
            <p:ph type="sldNum" sz="quarter" idx="10"/>
          </p:nvPr>
        </p:nvSpPr>
        <p:spPr/>
        <p:txBody>
          <a:bodyPr/>
          <a:lstStyle/>
          <a:p>
            <a:fld id="{25761429-DE39-467E-ADF9-0439DB370066}" type="slidenum">
              <a:rPr lang="en-GB" smtClean="0"/>
              <a:t>3</a:t>
            </a:fld>
            <a:endParaRPr lang="en-GB"/>
          </a:p>
        </p:txBody>
      </p:sp>
    </p:spTree>
    <p:extLst>
      <p:ext uri="{BB962C8B-B14F-4D97-AF65-F5344CB8AC3E}">
        <p14:creationId xmlns:p14="http://schemas.microsoft.com/office/powerpoint/2010/main" val="109089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key stats from occupational therapy week 2019 about the campaign</a:t>
            </a:r>
          </a:p>
          <a:p>
            <a:r>
              <a:rPr lang="en-GB" dirty="0"/>
              <a:t>Ask attendees what did they do for Occupational Therapy Week</a:t>
            </a:r>
          </a:p>
          <a:p>
            <a:r>
              <a:rPr lang="en-GB" dirty="0"/>
              <a:t>Did they see the campaign promoted by RCOT</a:t>
            </a:r>
          </a:p>
          <a:p>
            <a:r>
              <a:rPr lang="en-GB" dirty="0"/>
              <a:t>Did they get involved</a:t>
            </a:r>
          </a:p>
          <a:p>
            <a:endParaRPr lang="en-GB" dirty="0"/>
          </a:p>
          <a:p>
            <a:r>
              <a:rPr lang="en-GB" dirty="0"/>
              <a:t>These stats show it was</a:t>
            </a:r>
          </a:p>
          <a:p>
            <a:r>
              <a:rPr lang="en-GB" dirty="0"/>
              <a:t>Popular with members – the most members engaged in Occupational Therapy Week to date</a:t>
            </a:r>
          </a:p>
          <a:p>
            <a:r>
              <a:rPr lang="en-GB" dirty="0"/>
              <a:t>Numbers are impressive – high engagement</a:t>
            </a:r>
          </a:p>
          <a:p>
            <a:r>
              <a:rPr lang="en-GB" dirty="0"/>
              <a:t>The wall is quick and easy to share with others</a:t>
            </a:r>
          </a:p>
          <a:p>
            <a:r>
              <a:rPr lang="en-GB" dirty="0"/>
              <a:t>Raising the profile of the profession amongst many stakeholders</a:t>
            </a:r>
          </a:p>
        </p:txBody>
      </p:sp>
      <p:sp>
        <p:nvSpPr>
          <p:cNvPr id="4" name="Slide Number Placeholder 3"/>
          <p:cNvSpPr>
            <a:spLocks noGrp="1"/>
          </p:cNvSpPr>
          <p:nvPr>
            <p:ph type="sldNum" sz="quarter" idx="5"/>
          </p:nvPr>
        </p:nvSpPr>
        <p:spPr/>
        <p:txBody>
          <a:bodyPr/>
          <a:lstStyle/>
          <a:p>
            <a:fld id="{25761429-DE39-467E-ADF9-0439DB370066}" type="slidenum">
              <a:rPr lang="en-GB" smtClean="0"/>
              <a:t>4</a:t>
            </a:fld>
            <a:endParaRPr lang="en-GB"/>
          </a:p>
        </p:txBody>
      </p:sp>
    </p:spTree>
    <p:extLst>
      <p:ext uri="{BB962C8B-B14F-4D97-AF65-F5344CB8AC3E}">
        <p14:creationId xmlns:p14="http://schemas.microsoft.com/office/powerpoint/2010/main" val="180592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 interactive wall all to help members be part of the campaign.  This is building up a picture of practice throughout the UK and everyone can be a part of it.</a:t>
            </a:r>
          </a:p>
          <a:p>
            <a:endParaRPr lang="en-GB" dirty="0"/>
          </a:p>
          <a:p>
            <a:r>
              <a:rPr lang="en-GB" dirty="0"/>
              <a:t>Its easy to get involved </a:t>
            </a:r>
          </a:p>
          <a:p>
            <a:endParaRPr lang="en-GB" dirty="0"/>
          </a:p>
          <a:p>
            <a:pPr marL="228600" indent="-228600">
              <a:buAutoNum type="arabicPeriod"/>
            </a:pPr>
            <a:r>
              <a:rPr lang="en-GB" dirty="0"/>
              <a:t>Submit your story – there are resources to help you at this link</a:t>
            </a:r>
          </a:p>
          <a:p>
            <a:pPr marL="228600" indent="-228600">
              <a:buAutoNum type="arabicPeriod"/>
            </a:pPr>
            <a:r>
              <a:rPr lang="en-GB" dirty="0"/>
              <a:t>Share your story – this can be with  your colleagues, managers, other health professionals, your comms team, your family and friends, your local politicians via social media, email and in your workplaces</a:t>
            </a:r>
          </a:p>
        </p:txBody>
      </p:sp>
      <p:sp>
        <p:nvSpPr>
          <p:cNvPr id="4" name="Slide Number Placeholder 3"/>
          <p:cNvSpPr>
            <a:spLocks noGrp="1"/>
          </p:cNvSpPr>
          <p:nvPr>
            <p:ph type="sldNum" sz="quarter" idx="5"/>
          </p:nvPr>
        </p:nvSpPr>
        <p:spPr/>
        <p:txBody>
          <a:bodyPr/>
          <a:lstStyle/>
          <a:p>
            <a:fld id="{25761429-DE39-467E-ADF9-0439DB370066}" type="slidenum">
              <a:rPr lang="en-GB" smtClean="0"/>
              <a:t>5</a:t>
            </a:fld>
            <a:endParaRPr lang="en-GB"/>
          </a:p>
        </p:txBody>
      </p:sp>
    </p:spTree>
    <p:extLst>
      <p:ext uri="{BB962C8B-B14F-4D97-AF65-F5344CB8AC3E}">
        <p14:creationId xmlns:p14="http://schemas.microsoft.com/office/powerpoint/2010/main" val="196176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Go through the next few slides and then work in small groups to write a small change big impact</a:t>
            </a:r>
          </a:p>
          <a:p>
            <a:pPr marL="171450" indent="-171450">
              <a:buFont typeface="Arial" panose="020B0604020202020204" pitchFamily="34" charset="0"/>
              <a:buChar char="•"/>
            </a:pPr>
            <a:r>
              <a:rPr lang="en-GB" dirty="0"/>
              <a:t>Think about the questions</a:t>
            </a:r>
          </a:p>
          <a:p>
            <a:pPr marL="171450" indent="-171450">
              <a:buFont typeface="Arial" panose="020B0604020202020204" pitchFamily="34" charset="0"/>
              <a:buChar char="•"/>
            </a:pPr>
            <a:r>
              <a:rPr lang="en-GB" dirty="0"/>
              <a:t>Three easy steps</a:t>
            </a:r>
          </a:p>
          <a:p>
            <a:pPr marL="171450" indent="-171450">
              <a:buFont typeface="Arial" panose="020B0604020202020204" pitchFamily="34" charset="0"/>
              <a:buChar char="•"/>
            </a:pPr>
            <a:r>
              <a:rPr lang="en-GB" dirty="0"/>
              <a:t>Stories can be about CPD, research as well as practice</a:t>
            </a:r>
          </a:p>
        </p:txBody>
      </p:sp>
      <p:sp>
        <p:nvSpPr>
          <p:cNvPr id="4" name="Slide Number Placeholder 3"/>
          <p:cNvSpPr>
            <a:spLocks noGrp="1"/>
          </p:cNvSpPr>
          <p:nvPr>
            <p:ph type="sldNum" sz="quarter" idx="10"/>
          </p:nvPr>
        </p:nvSpPr>
        <p:spPr/>
        <p:txBody>
          <a:bodyPr/>
          <a:lstStyle/>
          <a:p>
            <a:fld id="{25761429-DE39-467E-ADF9-0439DB370066}" type="slidenum">
              <a:rPr lang="en-GB" smtClean="0"/>
              <a:t>6</a:t>
            </a:fld>
            <a:endParaRPr lang="en-GB"/>
          </a:p>
        </p:txBody>
      </p:sp>
    </p:spTree>
    <p:extLst>
      <p:ext uri="{BB962C8B-B14F-4D97-AF65-F5344CB8AC3E}">
        <p14:creationId xmlns:p14="http://schemas.microsoft.com/office/powerpoint/2010/main" val="141157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tips to keep in mind</a:t>
            </a:r>
          </a:p>
          <a:p>
            <a:r>
              <a:rPr lang="en-GB" dirty="0"/>
              <a:t>Demonstrate the value of the change in the impact</a:t>
            </a:r>
          </a:p>
          <a:p>
            <a:endParaRPr lang="en-GB" dirty="0"/>
          </a:p>
          <a:p>
            <a:r>
              <a:rPr lang="en-GB" dirty="0"/>
              <a:t>Further resources are available on the website</a:t>
            </a:r>
          </a:p>
          <a:p>
            <a:endParaRPr lang="en-GB" dirty="0"/>
          </a:p>
          <a:p>
            <a:r>
              <a:rPr lang="en-GB" b="1" dirty="0"/>
              <a:t>There are three examples on the next slides to chat through to give you ideas</a:t>
            </a:r>
          </a:p>
          <a:p>
            <a:endParaRPr lang="en-GB" b="1" dirty="0"/>
          </a:p>
          <a:p>
            <a:r>
              <a:rPr lang="en-GB" b="1" dirty="0"/>
              <a:t>You can also open the wall if you’re able to show some examples to see the range that have been submitted  </a:t>
            </a:r>
            <a:r>
              <a:rPr lang="en-GB" dirty="0">
                <a:hlinkClick r:id="rId3"/>
              </a:rPr>
              <a:t>https://www.rcot.co.uk/small-change-big-impact</a:t>
            </a:r>
            <a:endParaRPr lang="en-GB" dirty="0"/>
          </a:p>
          <a:p>
            <a:endParaRPr lang="en-GB" b="1" dirty="0"/>
          </a:p>
          <a:p>
            <a:r>
              <a:rPr lang="en-GB" b="1" dirty="0"/>
              <a:t>And/or encourage people to look at the wall on their phones while doing the task</a:t>
            </a:r>
          </a:p>
        </p:txBody>
      </p:sp>
      <p:sp>
        <p:nvSpPr>
          <p:cNvPr id="4" name="Slide Number Placeholder 3"/>
          <p:cNvSpPr>
            <a:spLocks noGrp="1"/>
          </p:cNvSpPr>
          <p:nvPr>
            <p:ph type="sldNum" sz="quarter" idx="10"/>
          </p:nvPr>
        </p:nvSpPr>
        <p:spPr/>
        <p:txBody>
          <a:bodyPr/>
          <a:lstStyle/>
          <a:p>
            <a:fld id="{25761429-DE39-467E-ADF9-0439DB370066}" type="slidenum">
              <a:rPr lang="en-GB" smtClean="0"/>
              <a:t>7</a:t>
            </a:fld>
            <a:endParaRPr lang="en-GB"/>
          </a:p>
        </p:txBody>
      </p:sp>
    </p:spTree>
    <p:extLst>
      <p:ext uri="{BB962C8B-B14F-4D97-AF65-F5344CB8AC3E}">
        <p14:creationId xmlns:p14="http://schemas.microsoft.com/office/powerpoint/2010/main" val="311697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 example – how a member has worked with a person and make a big impact from a small change</a:t>
            </a:r>
          </a:p>
        </p:txBody>
      </p:sp>
      <p:sp>
        <p:nvSpPr>
          <p:cNvPr id="4" name="Slide Number Placeholder 3"/>
          <p:cNvSpPr>
            <a:spLocks noGrp="1"/>
          </p:cNvSpPr>
          <p:nvPr>
            <p:ph type="sldNum" sz="quarter" idx="5"/>
          </p:nvPr>
        </p:nvSpPr>
        <p:spPr/>
        <p:txBody>
          <a:bodyPr/>
          <a:lstStyle/>
          <a:p>
            <a:fld id="{25761429-DE39-467E-ADF9-0439DB370066}" type="slidenum">
              <a:rPr lang="en-GB" smtClean="0"/>
              <a:t>8</a:t>
            </a:fld>
            <a:endParaRPr lang="en-GB"/>
          </a:p>
        </p:txBody>
      </p:sp>
    </p:spTree>
    <p:extLst>
      <p:ext uri="{BB962C8B-B14F-4D97-AF65-F5344CB8AC3E}">
        <p14:creationId xmlns:p14="http://schemas.microsoft.com/office/powerpoint/2010/main" val="23496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example – an example from a service – they made a small change – where occupational therapists were deployed which has had a big impact for their service users</a:t>
            </a:r>
          </a:p>
        </p:txBody>
      </p:sp>
      <p:sp>
        <p:nvSpPr>
          <p:cNvPr id="4" name="Slide Number Placeholder 3"/>
          <p:cNvSpPr>
            <a:spLocks noGrp="1"/>
          </p:cNvSpPr>
          <p:nvPr>
            <p:ph type="sldNum" sz="quarter" idx="5"/>
          </p:nvPr>
        </p:nvSpPr>
        <p:spPr/>
        <p:txBody>
          <a:bodyPr/>
          <a:lstStyle/>
          <a:p>
            <a:fld id="{25761429-DE39-467E-ADF9-0439DB370066}" type="slidenum">
              <a:rPr lang="en-GB" smtClean="0"/>
              <a:t>9</a:t>
            </a:fld>
            <a:endParaRPr lang="en-GB"/>
          </a:p>
        </p:txBody>
      </p:sp>
    </p:spTree>
    <p:extLst>
      <p:ext uri="{BB962C8B-B14F-4D97-AF65-F5344CB8AC3E}">
        <p14:creationId xmlns:p14="http://schemas.microsoft.com/office/powerpoint/2010/main" val="3539752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4D3369-DFA2-4144-9A16-4F7FAE28A72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8D53-02ED-A446-8D94-95C41AF1396C}" type="slidenum">
              <a:rPr lang="en-US" smtClean="0"/>
              <a:t>‹#›</a:t>
            </a:fld>
            <a:endParaRPr lang="en-US"/>
          </a:p>
        </p:txBody>
      </p:sp>
      <p:pic>
        <p:nvPicPr>
          <p:cNvPr id="7" name="Picture 6">
            <a:extLst>
              <a:ext uri="{FF2B5EF4-FFF2-40B4-BE49-F238E27FC236}">
                <a16:creationId xmlns:a16="http://schemas.microsoft.com/office/drawing/2014/main" id="{496A3E87-6261-1F4D-BD66-0FD90DE746E5}"/>
              </a:ext>
            </a:extLst>
          </p:cNvPr>
          <p:cNvPicPr>
            <a:picLocks noChangeAspect="1"/>
          </p:cNvPicPr>
          <p:nvPr userDrawn="1"/>
        </p:nvPicPr>
        <p:blipFill>
          <a:blip r:embed="rId2"/>
          <a:stretch>
            <a:fillRect/>
          </a:stretch>
        </p:blipFill>
        <p:spPr>
          <a:xfrm>
            <a:off x="7603067" y="6382696"/>
            <a:ext cx="1298879" cy="234575"/>
          </a:xfrm>
          <a:prstGeom prst="rect">
            <a:avLst/>
          </a:prstGeom>
        </p:spPr>
      </p:pic>
      <p:pic>
        <p:nvPicPr>
          <p:cNvPr id="8" name="Picture 7">
            <a:extLst>
              <a:ext uri="{FF2B5EF4-FFF2-40B4-BE49-F238E27FC236}">
                <a16:creationId xmlns:a16="http://schemas.microsoft.com/office/drawing/2014/main" id="{C93B34BD-36BC-FD48-A5A2-A0962E599F5C}"/>
              </a:ext>
            </a:extLst>
          </p:cNvPr>
          <p:cNvPicPr>
            <a:picLocks noChangeAspect="1"/>
          </p:cNvPicPr>
          <p:nvPr userDrawn="1"/>
        </p:nvPicPr>
        <p:blipFill>
          <a:blip r:embed="rId3"/>
          <a:stretch>
            <a:fillRect/>
          </a:stretch>
        </p:blipFill>
        <p:spPr>
          <a:xfrm>
            <a:off x="7236296" y="246303"/>
            <a:ext cx="1663384" cy="634535"/>
          </a:xfrm>
          <a:prstGeom prst="rect">
            <a:avLst/>
          </a:prstGeom>
        </p:spPr>
      </p:pic>
      <p:sp>
        <p:nvSpPr>
          <p:cNvPr id="9" name="Rectangle 8">
            <a:extLst>
              <a:ext uri="{FF2B5EF4-FFF2-40B4-BE49-F238E27FC236}">
                <a16:creationId xmlns:a16="http://schemas.microsoft.com/office/drawing/2014/main" id="{DD808226-4E2E-2D47-8BB7-11477B9C76B3}"/>
              </a:ext>
            </a:extLst>
          </p:cNvPr>
          <p:cNvSpPr/>
          <p:nvPr userDrawn="1"/>
        </p:nvSpPr>
        <p:spPr>
          <a:xfrm>
            <a:off x="3725583" y="6350265"/>
            <a:ext cx="1696683" cy="338554"/>
          </a:xfrm>
          <a:prstGeom prst="rect">
            <a:avLst/>
          </a:prstGeom>
        </p:spPr>
        <p:txBody>
          <a:bodyPr wrap="none">
            <a:spAutoFit/>
          </a:bodyPr>
          <a:lstStyle/>
          <a:p>
            <a:pPr algn="ctr"/>
            <a:r>
              <a:rPr lang="en-US" sz="1600" b="1" dirty="0" err="1">
                <a:latin typeface="Arial" panose="020B0604020202020204" pitchFamily="34" charset="0"/>
                <a:cs typeface="Arial" panose="020B0604020202020204" pitchFamily="34" charset="0"/>
              </a:rPr>
              <a:t>www.rcot.co.uk</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13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D3369-DFA2-4144-9A16-4F7FAE28A72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88071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D3369-DFA2-4144-9A16-4F7FAE28A72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34680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4D3369-DFA2-4144-9A16-4F7FAE28A72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108712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D3369-DFA2-4144-9A16-4F7FAE28A72A}"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109410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4D3369-DFA2-4144-9A16-4F7FAE28A72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304731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4D3369-DFA2-4144-9A16-4F7FAE28A72A}"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209180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4D3369-DFA2-4144-9A16-4F7FAE28A72A}"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119713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D3369-DFA2-4144-9A16-4F7FAE28A72A}"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243913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D3369-DFA2-4144-9A16-4F7FAE28A72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271736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D3369-DFA2-4144-9A16-4F7FAE28A72A}"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B8D53-02ED-A446-8D94-95C41AF1396C}" type="slidenum">
              <a:rPr lang="en-US" smtClean="0"/>
              <a:t>‹#›</a:t>
            </a:fld>
            <a:endParaRPr lang="en-US"/>
          </a:p>
        </p:txBody>
      </p:sp>
    </p:spTree>
    <p:extLst>
      <p:ext uri="{BB962C8B-B14F-4D97-AF65-F5344CB8AC3E}">
        <p14:creationId xmlns:p14="http://schemas.microsoft.com/office/powerpoint/2010/main" val="58231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3369-DFA2-4144-9A16-4F7FAE28A72A}" type="datetimeFigureOut">
              <a:rPr lang="en-US" smtClean="0"/>
              <a:t>2/19/2020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B8D53-02ED-A446-8D94-95C41AF1396C}" type="slidenum">
              <a:rPr lang="en-US" smtClean="0"/>
              <a:t>‹#›</a:t>
            </a:fld>
            <a:endParaRPr lang="en-US"/>
          </a:p>
        </p:txBody>
      </p:sp>
      <p:pic>
        <p:nvPicPr>
          <p:cNvPr id="7" name="Picture 6">
            <a:extLst>
              <a:ext uri="{FF2B5EF4-FFF2-40B4-BE49-F238E27FC236}">
                <a16:creationId xmlns:a16="http://schemas.microsoft.com/office/drawing/2014/main" id="{496A3E87-6261-1F4D-BD66-0FD90DE746E5}"/>
              </a:ext>
            </a:extLst>
          </p:cNvPr>
          <p:cNvPicPr>
            <a:picLocks noChangeAspect="1"/>
          </p:cNvPicPr>
          <p:nvPr userDrawn="1"/>
        </p:nvPicPr>
        <p:blipFill>
          <a:blip r:embed="rId13"/>
          <a:stretch>
            <a:fillRect/>
          </a:stretch>
        </p:blipFill>
        <p:spPr>
          <a:xfrm>
            <a:off x="7603067" y="6382696"/>
            <a:ext cx="1298879" cy="234575"/>
          </a:xfrm>
          <a:prstGeom prst="rect">
            <a:avLst/>
          </a:prstGeom>
        </p:spPr>
      </p:pic>
      <p:pic>
        <p:nvPicPr>
          <p:cNvPr id="8" name="Picture 7">
            <a:extLst>
              <a:ext uri="{FF2B5EF4-FFF2-40B4-BE49-F238E27FC236}">
                <a16:creationId xmlns:a16="http://schemas.microsoft.com/office/drawing/2014/main" id="{C93B34BD-36BC-FD48-A5A2-A0962E599F5C}"/>
              </a:ext>
            </a:extLst>
          </p:cNvPr>
          <p:cNvPicPr>
            <a:picLocks noChangeAspect="1"/>
          </p:cNvPicPr>
          <p:nvPr userDrawn="1"/>
        </p:nvPicPr>
        <p:blipFill>
          <a:blip r:embed="rId14"/>
          <a:stretch>
            <a:fillRect/>
          </a:stretch>
        </p:blipFill>
        <p:spPr>
          <a:xfrm>
            <a:off x="7236296" y="246303"/>
            <a:ext cx="1663384" cy="634535"/>
          </a:xfrm>
          <a:prstGeom prst="rect">
            <a:avLst/>
          </a:prstGeom>
        </p:spPr>
      </p:pic>
      <p:sp>
        <p:nvSpPr>
          <p:cNvPr id="9" name="Rectangle 8">
            <a:extLst>
              <a:ext uri="{FF2B5EF4-FFF2-40B4-BE49-F238E27FC236}">
                <a16:creationId xmlns:a16="http://schemas.microsoft.com/office/drawing/2014/main" id="{DD808226-4E2E-2D47-8BB7-11477B9C76B3}"/>
              </a:ext>
            </a:extLst>
          </p:cNvPr>
          <p:cNvSpPr/>
          <p:nvPr userDrawn="1"/>
        </p:nvSpPr>
        <p:spPr>
          <a:xfrm>
            <a:off x="3725583" y="6350265"/>
            <a:ext cx="1696683" cy="338554"/>
          </a:xfrm>
          <a:prstGeom prst="rect">
            <a:avLst/>
          </a:prstGeom>
        </p:spPr>
        <p:txBody>
          <a:bodyPr wrap="none">
            <a:spAutoFit/>
          </a:bodyPr>
          <a:lstStyle/>
          <a:p>
            <a:pPr algn="ctr"/>
            <a:r>
              <a:rPr lang="en-US" sz="1600" b="1" dirty="0" err="1">
                <a:latin typeface="Arial" panose="020B0604020202020204" pitchFamily="34" charset="0"/>
                <a:cs typeface="Arial" panose="020B0604020202020204" pitchFamily="34" charset="0"/>
              </a:rPr>
              <a:t>www.rcot.co.uk</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201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rcot.co.uk/node/2432"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rcot.co.uk/promoting-occupational-therapy/small-change-big-impact-about-campaign" TargetMode="External"/><Relationship Id="rId5" Type="http://schemas.openxmlformats.org/officeDocument/2006/relationships/image" Target="../media/image17.png"/><Relationship Id="rId4" Type="http://schemas.openxmlformats.org/officeDocument/2006/relationships/hyperlink" Target="https://www.rcot.co.uk/node/21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mailto:Stacey.Abraham@rcot.co.uk" TargetMode="External"/><Relationship Id="rId4" Type="http://schemas.openxmlformats.org/officeDocument/2006/relationships/hyperlink" Target="mailto:Clare.Leggett@rcot.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hyperlink" Target="https://www.rcot.co.uk/node/243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rcot.co.uk/promoting-occupational-therapy/small-change-big-impact-about-campaign"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86B5B8-FACE-4A3E-A107-AB1D6A527F26}"/>
              </a:ext>
            </a:extLst>
          </p:cNvPr>
          <p:cNvPicPr>
            <a:picLocks noChangeAspect="1"/>
          </p:cNvPicPr>
          <p:nvPr/>
        </p:nvPicPr>
        <p:blipFill>
          <a:blip r:embed="rId3"/>
          <a:stretch>
            <a:fillRect/>
          </a:stretch>
        </p:blipFill>
        <p:spPr>
          <a:xfrm>
            <a:off x="908750" y="1362766"/>
            <a:ext cx="8440615" cy="474552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2DC3C12-73DE-4824-9C18-FB268EE38909}"/>
              </a:ext>
            </a:extLst>
          </p:cNvPr>
          <p:cNvPicPr>
            <a:picLocks noChangeAspect="1"/>
          </p:cNvPicPr>
          <p:nvPr/>
        </p:nvPicPr>
        <p:blipFill>
          <a:blip r:embed="rId4"/>
          <a:stretch>
            <a:fillRect/>
          </a:stretch>
        </p:blipFill>
        <p:spPr>
          <a:xfrm>
            <a:off x="1621236" y="1071184"/>
            <a:ext cx="5901528" cy="2051286"/>
          </a:xfrm>
          <a:prstGeom prst="rect">
            <a:avLst/>
          </a:prstGeom>
        </p:spPr>
      </p:pic>
      <p:sp>
        <p:nvSpPr>
          <p:cNvPr id="11" name="Rectangle 10">
            <a:extLst>
              <a:ext uri="{FF2B5EF4-FFF2-40B4-BE49-F238E27FC236}">
                <a16:creationId xmlns:a16="http://schemas.microsoft.com/office/drawing/2014/main" id="{D29F4C32-4E11-4E52-9D6D-9AC25F971039}"/>
              </a:ext>
            </a:extLst>
          </p:cNvPr>
          <p:cNvSpPr/>
          <p:nvPr/>
        </p:nvSpPr>
        <p:spPr>
          <a:xfrm>
            <a:off x="597097" y="1214693"/>
            <a:ext cx="1024139" cy="4972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sp>
        <p:nvSpPr>
          <p:cNvPr id="12" name="Rectangle 11">
            <a:extLst>
              <a:ext uri="{FF2B5EF4-FFF2-40B4-BE49-F238E27FC236}">
                <a16:creationId xmlns:a16="http://schemas.microsoft.com/office/drawing/2014/main" id="{0A42AC87-476B-4D19-9183-F57EA892234A}"/>
              </a:ext>
            </a:extLst>
          </p:cNvPr>
          <p:cNvSpPr/>
          <p:nvPr/>
        </p:nvSpPr>
        <p:spPr>
          <a:xfrm>
            <a:off x="7522764" y="986749"/>
            <a:ext cx="1826601" cy="520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Tree>
    <p:extLst>
      <p:ext uri="{BB962C8B-B14F-4D97-AF65-F5344CB8AC3E}">
        <p14:creationId xmlns:p14="http://schemas.microsoft.com/office/powerpoint/2010/main" val="104908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9BDE0857-C162-4D7B-8265-3BEDE37C60EB}"/>
              </a:ext>
            </a:extLst>
          </p:cNvPr>
          <p:cNvPicPr>
            <a:picLocks noChangeAspect="1"/>
          </p:cNvPicPr>
          <p:nvPr/>
        </p:nvPicPr>
        <p:blipFill>
          <a:blip r:embed="rId3"/>
          <a:stretch>
            <a:fillRect/>
          </a:stretch>
        </p:blipFill>
        <p:spPr>
          <a:xfrm>
            <a:off x="299318" y="226963"/>
            <a:ext cx="3186223" cy="1107486"/>
          </a:xfrm>
          <a:prstGeom prst="rect">
            <a:avLst/>
          </a:prstGeom>
        </p:spPr>
      </p:pic>
      <p:sp>
        <p:nvSpPr>
          <p:cNvPr id="6" name="TextBox 5">
            <a:extLst>
              <a:ext uri="{FF2B5EF4-FFF2-40B4-BE49-F238E27FC236}">
                <a16:creationId xmlns:a16="http://schemas.microsoft.com/office/drawing/2014/main" id="{0B700FC9-7001-4231-B3C1-7010EE13FF29}"/>
              </a:ext>
            </a:extLst>
          </p:cNvPr>
          <p:cNvSpPr txBox="1"/>
          <p:nvPr/>
        </p:nvSpPr>
        <p:spPr>
          <a:xfrm>
            <a:off x="3685736" y="226963"/>
            <a:ext cx="3411415" cy="769441"/>
          </a:xfrm>
          <a:prstGeom prst="rect">
            <a:avLst/>
          </a:prstGeom>
          <a:noFill/>
        </p:spPr>
        <p:txBody>
          <a:bodyPr wrap="square" rtlCol="0">
            <a:spAutoFit/>
          </a:bodyPr>
          <a:lstStyle/>
          <a:p>
            <a:r>
              <a:rPr lang="en-GB" sz="4400" b="1" dirty="0">
                <a:solidFill>
                  <a:srgbClr val="009999"/>
                </a:solidFill>
                <a:latin typeface="Arial" panose="020B0604020202020204" pitchFamily="34" charset="0"/>
                <a:cs typeface="Arial" panose="020B0604020202020204" pitchFamily="34" charset="0"/>
              </a:rPr>
              <a:t>Examples</a:t>
            </a:r>
          </a:p>
        </p:txBody>
      </p:sp>
      <p:sp>
        <p:nvSpPr>
          <p:cNvPr id="7" name="Arrow: Right 6">
            <a:extLst>
              <a:ext uri="{FF2B5EF4-FFF2-40B4-BE49-F238E27FC236}">
                <a16:creationId xmlns:a16="http://schemas.microsoft.com/office/drawing/2014/main" id="{44066EA1-F0A9-4BD8-B5EA-5F0595AE371C}"/>
              </a:ext>
            </a:extLst>
          </p:cNvPr>
          <p:cNvSpPr/>
          <p:nvPr/>
        </p:nvSpPr>
        <p:spPr>
          <a:xfrm>
            <a:off x="299318" y="1474664"/>
            <a:ext cx="3695127" cy="15955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was the challenge?</a:t>
            </a:r>
          </a:p>
        </p:txBody>
      </p:sp>
      <p:sp>
        <p:nvSpPr>
          <p:cNvPr id="8" name="Arrow: Right 7">
            <a:extLst>
              <a:ext uri="{FF2B5EF4-FFF2-40B4-BE49-F238E27FC236}">
                <a16:creationId xmlns:a16="http://schemas.microsoft.com/office/drawing/2014/main" id="{0777B221-2B9B-4C7D-9B7D-4866B8EC9B50}"/>
              </a:ext>
            </a:extLst>
          </p:cNvPr>
          <p:cNvSpPr/>
          <p:nvPr/>
        </p:nvSpPr>
        <p:spPr>
          <a:xfrm>
            <a:off x="299317" y="3165012"/>
            <a:ext cx="3695127" cy="1563496"/>
          </a:xfrm>
          <a:prstGeom prs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did you change?</a:t>
            </a:r>
          </a:p>
        </p:txBody>
      </p:sp>
      <p:sp>
        <p:nvSpPr>
          <p:cNvPr id="9" name="Arrow: Right 8">
            <a:extLst>
              <a:ext uri="{FF2B5EF4-FFF2-40B4-BE49-F238E27FC236}">
                <a16:creationId xmlns:a16="http://schemas.microsoft.com/office/drawing/2014/main" id="{2C1A9593-7D22-4491-8B1C-0725A6BF77D9}"/>
              </a:ext>
            </a:extLst>
          </p:cNvPr>
          <p:cNvSpPr/>
          <p:nvPr/>
        </p:nvSpPr>
        <p:spPr>
          <a:xfrm>
            <a:off x="318459" y="4822466"/>
            <a:ext cx="3695127" cy="1595526"/>
          </a:xfrm>
          <a:prstGeom prst="rightArrow">
            <a:avLst/>
          </a:prstGeom>
          <a:solidFill>
            <a:srgbClr val="E88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impact did you make?</a:t>
            </a:r>
          </a:p>
        </p:txBody>
      </p:sp>
      <p:sp>
        <p:nvSpPr>
          <p:cNvPr id="10" name="Rectangle: Rounded Corners 9">
            <a:extLst>
              <a:ext uri="{FF2B5EF4-FFF2-40B4-BE49-F238E27FC236}">
                <a16:creationId xmlns:a16="http://schemas.microsoft.com/office/drawing/2014/main" id="{5E0990A1-FBF4-44E6-9DB9-7236D245B4BF}"/>
              </a:ext>
            </a:extLst>
          </p:cNvPr>
          <p:cNvSpPr/>
          <p:nvPr/>
        </p:nvSpPr>
        <p:spPr>
          <a:xfrm>
            <a:off x="4013586" y="1761115"/>
            <a:ext cx="4759949" cy="1341104"/>
          </a:xfrm>
          <a:prstGeom prst="roundRect">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Ron has dementia and while he was in hospital it was decided that he needed 24 hour residential care as his symptoms worsened.  Ron and his family were not happy about this.</a:t>
            </a:r>
          </a:p>
        </p:txBody>
      </p:sp>
      <p:sp>
        <p:nvSpPr>
          <p:cNvPr id="11" name="Rectangle: Rounded Corners 10">
            <a:extLst>
              <a:ext uri="{FF2B5EF4-FFF2-40B4-BE49-F238E27FC236}">
                <a16:creationId xmlns:a16="http://schemas.microsoft.com/office/drawing/2014/main" id="{38E1A702-8607-45EF-888E-1092BBEF389B}"/>
              </a:ext>
            </a:extLst>
          </p:cNvPr>
          <p:cNvSpPr/>
          <p:nvPr/>
        </p:nvSpPr>
        <p:spPr>
          <a:xfrm>
            <a:off x="4003801" y="4869990"/>
            <a:ext cx="4769734" cy="1391251"/>
          </a:xfrm>
          <a:prstGeom prst="roundRect">
            <a:avLst/>
          </a:prstGeom>
          <a:solidFill>
            <a:srgbClr val="E88018">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800" dirty="0">
                <a:solidFill>
                  <a:schemeClr val="tx1"/>
                </a:solidFill>
                <a:latin typeface="Arial" panose="020B0604020202020204" pitchFamily="34" charset="0"/>
                <a:ea typeface="Calibri" panose="020F0502020204030204" pitchFamily="34" charset="0"/>
                <a:cs typeface="Arial" panose="020B0604020202020204" pitchFamily="34" charset="0"/>
              </a:rPr>
              <a:t>Ron has improved so much he is managing at home with only 2 x 45 minutes of care per day and has even started to go the pub.</a:t>
            </a:r>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A56AF62-7413-495F-A3E1-5C5AC12E06AE}"/>
              </a:ext>
            </a:extLst>
          </p:cNvPr>
          <p:cNvSpPr/>
          <p:nvPr/>
        </p:nvSpPr>
        <p:spPr>
          <a:xfrm>
            <a:off x="4012021" y="3275730"/>
            <a:ext cx="4769735" cy="1452778"/>
          </a:xfrm>
          <a:prstGeom prst="roundRect">
            <a:avLst/>
          </a:prstGeom>
          <a:solidFill>
            <a:srgbClr val="009999">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I</a:t>
            </a:r>
            <a:r>
              <a:rPr lang="en-GB" sz="1800" dirty="0">
                <a:solidFill>
                  <a:schemeClr val="tx1"/>
                </a:solidFill>
                <a:latin typeface="Arial" panose="020B0604020202020204" pitchFamily="34" charset="0"/>
                <a:ea typeface="Calibri" panose="020F0502020204030204" pitchFamily="34" charset="0"/>
                <a:cs typeface="Arial" panose="020B0604020202020204" pitchFamily="34" charset="0"/>
              </a:rPr>
              <a:t> worked with Ron and his family at home to rely less on carers – this included introducing door sensors</a:t>
            </a: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1365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vatar, Clients, Customers, Icons">
            <a:extLst>
              <a:ext uri="{FF2B5EF4-FFF2-40B4-BE49-F238E27FC236}">
                <a16:creationId xmlns:a16="http://schemas.microsoft.com/office/drawing/2014/main" id="{A86E5CF3-25F5-43A9-8CEA-B2AAD483D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27" y="1640829"/>
            <a:ext cx="7666746" cy="4315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2BF29A-1779-459A-A743-1B8718152B5A}"/>
              </a:ext>
            </a:extLst>
          </p:cNvPr>
          <p:cNvSpPr txBox="1"/>
          <p:nvPr/>
        </p:nvSpPr>
        <p:spPr>
          <a:xfrm>
            <a:off x="806161" y="2179438"/>
            <a:ext cx="8622408" cy="1077218"/>
          </a:xfrm>
          <a:prstGeom prst="rect">
            <a:avLst/>
          </a:prstGeom>
          <a:noFill/>
        </p:spPr>
        <p:txBody>
          <a:bodyPr wrap="square" rtlCol="0">
            <a:spAutoFit/>
          </a:bodyPr>
          <a:lstStyle/>
          <a:p>
            <a:r>
              <a:rPr lang="en-GB" sz="3200" b="1" dirty="0">
                <a:solidFill>
                  <a:srgbClr val="009999"/>
                </a:solidFill>
                <a:latin typeface="Arial" panose="020B0604020202020204" pitchFamily="34" charset="0"/>
                <a:cs typeface="Arial" panose="020B0604020202020204" pitchFamily="34" charset="0"/>
              </a:rPr>
              <a:t>TASK: Work in teams to write a Small Change, Big impact</a:t>
            </a:r>
          </a:p>
        </p:txBody>
      </p:sp>
      <p:pic>
        <p:nvPicPr>
          <p:cNvPr id="3" name="Picture 2" descr="A picture containing drawing&#10;&#10;Description automatically generated">
            <a:extLst>
              <a:ext uri="{FF2B5EF4-FFF2-40B4-BE49-F238E27FC236}">
                <a16:creationId xmlns:a16="http://schemas.microsoft.com/office/drawing/2014/main" id="{8DD43803-5D55-4C62-9906-21C2D9793F6A}"/>
              </a:ext>
            </a:extLst>
          </p:cNvPr>
          <p:cNvPicPr>
            <a:picLocks noChangeAspect="1"/>
          </p:cNvPicPr>
          <p:nvPr/>
        </p:nvPicPr>
        <p:blipFill>
          <a:blip r:embed="rId4"/>
          <a:stretch>
            <a:fillRect/>
          </a:stretch>
        </p:blipFill>
        <p:spPr>
          <a:xfrm>
            <a:off x="356700" y="206762"/>
            <a:ext cx="3186223" cy="1107486"/>
          </a:xfrm>
          <a:prstGeom prst="rect">
            <a:avLst/>
          </a:prstGeom>
        </p:spPr>
      </p:pic>
    </p:spTree>
    <p:extLst>
      <p:ext uri="{BB962C8B-B14F-4D97-AF65-F5344CB8AC3E}">
        <p14:creationId xmlns:p14="http://schemas.microsoft.com/office/powerpoint/2010/main" val="109356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mwork, Team, Gear, Gears, Drive">
            <a:extLst>
              <a:ext uri="{FF2B5EF4-FFF2-40B4-BE49-F238E27FC236}">
                <a16:creationId xmlns:a16="http://schemas.microsoft.com/office/drawing/2014/main" id="{ED730BFA-3758-4413-932B-3811FD759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6" y="1166222"/>
            <a:ext cx="7000875" cy="4667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3BF0BB50-BCD3-41DC-8FAA-8A1E5607DCD4}"/>
              </a:ext>
            </a:extLst>
          </p:cNvPr>
          <p:cNvPicPr>
            <a:picLocks noChangeAspect="1"/>
          </p:cNvPicPr>
          <p:nvPr/>
        </p:nvPicPr>
        <p:blipFill>
          <a:blip r:embed="rId4"/>
          <a:stretch>
            <a:fillRect/>
          </a:stretch>
        </p:blipFill>
        <p:spPr>
          <a:xfrm>
            <a:off x="356700" y="206762"/>
            <a:ext cx="3186223" cy="1107486"/>
          </a:xfrm>
          <a:prstGeom prst="rect">
            <a:avLst/>
          </a:prstGeom>
        </p:spPr>
      </p:pic>
      <p:sp>
        <p:nvSpPr>
          <p:cNvPr id="4" name="TextBox 3">
            <a:extLst>
              <a:ext uri="{FF2B5EF4-FFF2-40B4-BE49-F238E27FC236}">
                <a16:creationId xmlns:a16="http://schemas.microsoft.com/office/drawing/2014/main" id="{1B133158-7908-4D47-9892-9451CEA61C4D}"/>
              </a:ext>
            </a:extLst>
          </p:cNvPr>
          <p:cNvSpPr txBox="1"/>
          <p:nvPr/>
        </p:nvSpPr>
        <p:spPr>
          <a:xfrm>
            <a:off x="1071562" y="5399390"/>
            <a:ext cx="7000875" cy="584775"/>
          </a:xfrm>
          <a:prstGeom prst="rect">
            <a:avLst/>
          </a:prstGeom>
          <a:noFill/>
        </p:spPr>
        <p:txBody>
          <a:bodyPr wrap="square" rtlCol="0">
            <a:spAutoFit/>
          </a:bodyPr>
          <a:lstStyle/>
          <a:p>
            <a:r>
              <a:rPr lang="en-GB" sz="3200" b="1" dirty="0">
                <a:solidFill>
                  <a:srgbClr val="009999"/>
                </a:solidFill>
                <a:latin typeface="Arial" panose="020B0604020202020204" pitchFamily="34" charset="0"/>
                <a:cs typeface="Arial" panose="020B0604020202020204" pitchFamily="34" charset="0"/>
              </a:rPr>
              <a:t>Group feedback to the main group</a:t>
            </a:r>
          </a:p>
        </p:txBody>
      </p:sp>
    </p:spTree>
    <p:extLst>
      <p:ext uri="{BB962C8B-B14F-4D97-AF65-F5344CB8AC3E}">
        <p14:creationId xmlns:p14="http://schemas.microsoft.com/office/powerpoint/2010/main" val="428432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A177CEF4-3B05-4121-9407-776FC1C95484}"/>
              </a:ext>
            </a:extLst>
          </p:cNvPr>
          <p:cNvPicPr>
            <a:picLocks noChangeAspect="1"/>
          </p:cNvPicPr>
          <p:nvPr/>
        </p:nvPicPr>
        <p:blipFill>
          <a:blip r:embed="rId3"/>
          <a:stretch>
            <a:fillRect/>
          </a:stretch>
        </p:blipFill>
        <p:spPr>
          <a:xfrm>
            <a:off x="299318" y="226963"/>
            <a:ext cx="3186223" cy="1107486"/>
          </a:xfrm>
          <a:prstGeom prst="rect">
            <a:avLst/>
          </a:prstGeom>
        </p:spPr>
      </p:pic>
      <p:sp>
        <p:nvSpPr>
          <p:cNvPr id="10" name="Rectangle 9">
            <a:extLst>
              <a:ext uri="{FF2B5EF4-FFF2-40B4-BE49-F238E27FC236}">
                <a16:creationId xmlns:a16="http://schemas.microsoft.com/office/drawing/2014/main" id="{D8B80073-F2F7-4E76-86F4-CA8983DFEEAF}"/>
              </a:ext>
            </a:extLst>
          </p:cNvPr>
          <p:cNvSpPr/>
          <p:nvPr/>
        </p:nvSpPr>
        <p:spPr>
          <a:xfrm>
            <a:off x="299318" y="1640552"/>
            <a:ext cx="8505296" cy="628955"/>
          </a:xfrm>
          <a:prstGeom prst="rect">
            <a:avLst/>
          </a:prstGeom>
        </p:spPr>
        <p:txBody>
          <a:bodyPr wrap="square">
            <a:spAutoFit/>
          </a:bodyPr>
          <a:lstStyle/>
          <a:p>
            <a:pPr fontAlgn="base">
              <a:lnSpc>
                <a:spcPct val="120000"/>
              </a:lnSpc>
            </a:pPr>
            <a:r>
              <a:rPr lang="en-GB" sz="3200" b="1" dirty="0">
                <a:latin typeface="Arial" panose="020B0604020202020204" pitchFamily="34" charset="0"/>
                <a:cs typeface="Arial" panose="020B0604020202020204" pitchFamily="34" charset="0"/>
              </a:rPr>
              <a:t>Upload your story now</a:t>
            </a:r>
          </a:p>
        </p:txBody>
      </p:sp>
      <p:pic>
        <p:nvPicPr>
          <p:cNvPr id="12" name="Picture 11">
            <a:extLst>
              <a:ext uri="{FF2B5EF4-FFF2-40B4-BE49-F238E27FC236}">
                <a16:creationId xmlns:a16="http://schemas.microsoft.com/office/drawing/2014/main" id="{FB0F1CF6-A798-43A9-BC48-7166E8E18A56}"/>
              </a:ext>
            </a:extLst>
          </p:cNvPr>
          <p:cNvPicPr>
            <a:picLocks noChangeAspect="1"/>
          </p:cNvPicPr>
          <p:nvPr/>
        </p:nvPicPr>
        <p:blipFill>
          <a:blip r:embed="rId4"/>
          <a:stretch>
            <a:fillRect/>
          </a:stretch>
        </p:blipFill>
        <p:spPr>
          <a:xfrm>
            <a:off x="3134390" y="2808342"/>
            <a:ext cx="5763066" cy="3240143"/>
          </a:xfrm>
          <a:prstGeom prst="rect">
            <a:avLst/>
          </a:prstGeom>
        </p:spPr>
      </p:pic>
      <p:sp>
        <p:nvSpPr>
          <p:cNvPr id="13" name="Rectangle: Rounded Corners 12">
            <a:extLst>
              <a:ext uri="{FF2B5EF4-FFF2-40B4-BE49-F238E27FC236}">
                <a16:creationId xmlns:a16="http://schemas.microsoft.com/office/drawing/2014/main" id="{DC4CF89D-A626-42DB-9CA7-9D4E1B0CAC47}"/>
              </a:ext>
            </a:extLst>
          </p:cNvPr>
          <p:cNvSpPr/>
          <p:nvPr/>
        </p:nvSpPr>
        <p:spPr>
          <a:xfrm>
            <a:off x="246544" y="2808342"/>
            <a:ext cx="4007310" cy="3240143"/>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solidFill>
                <a:latin typeface="Arial" panose="020B0604020202020204" pitchFamily="34" charset="0"/>
                <a:cs typeface="Arial" panose="020B0604020202020204" pitchFamily="34" charset="0"/>
              </a:rPr>
              <a:t>Go to: ‘Share your story’</a:t>
            </a:r>
            <a:r>
              <a:rPr lang="en-GB" sz="2400" dirty="0">
                <a:solidFill>
                  <a:schemeClr val="bg1"/>
                </a:solidFill>
                <a:latin typeface="Arial" panose="020B0604020202020204" pitchFamily="34" charset="0"/>
                <a:cs typeface="Arial" panose="020B0604020202020204" pitchFamily="34" charset="0"/>
              </a:rPr>
              <a:t> </a:t>
            </a:r>
            <a:r>
              <a:rPr lang="en-GB" sz="18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https://www.rcot.co.uk/node/2432</a:t>
            </a:r>
            <a:endParaRPr lang="en-GB" sz="1800"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Complete the online form.</a:t>
            </a:r>
          </a:p>
          <a:p>
            <a:endParaRPr lang="en-GB" sz="12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You will need your:</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Name and contact details</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RCOT number</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 photo – optional </a:t>
            </a:r>
          </a:p>
        </p:txBody>
      </p:sp>
    </p:spTree>
    <p:extLst>
      <p:ext uri="{BB962C8B-B14F-4D97-AF65-F5344CB8AC3E}">
        <p14:creationId xmlns:p14="http://schemas.microsoft.com/office/powerpoint/2010/main" val="377747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12E77-A02F-4C3E-971F-7A1565557BFB}"/>
              </a:ext>
            </a:extLst>
          </p:cNvPr>
          <p:cNvPicPr>
            <a:picLocks noChangeAspect="1"/>
          </p:cNvPicPr>
          <p:nvPr/>
        </p:nvPicPr>
        <p:blipFill>
          <a:blip r:embed="rId3"/>
          <a:stretch>
            <a:fillRect/>
          </a:stretch>
        </p:blipFill>
        <p:spPr>
          <a:xfrm>
            <a:off x="3298092" y="1618980"/>
            <a:ext cx="7512016" cy="4223447"/>
          </a:xfrm>
          <a:prstGeom prst="rect">
            <a:avLst/>
          </a:prstGeom>
        </p:spPr>
      </p:pic>
      <p:sp>
        <p:nvSpPr>
          <p:cNvPr id="4" name="Rectangle 3">
            <a:extLst>
              <a:ext uri="{FF2B5EF4-FFF2-40B4-BE49-F238E27FC236}">
                <a16:creationId xmlns:a16="http://schemas.microsoft.com/office/drawing/2014/main" id="{396F9CCA-4B4F-4B90-B48E-F7CCCCCA1B41}"/>
              </a:ext>
            </a:extLst>
          </p:cNvPr>
          <p:cNvSpPr/>
          <p:nvPr/>
        </p:nvSpPr>
        <p:spPr>
          <a:xfrm>
            <a:off x="299318" y="1334491"/>
            <a:ext cx="3963193" cy="5016758"/>
          </a:xfrm>
          <a:prstGeom prst="rect">
            <a:avLst/>
          </a:prstGeom>
          <a:solidFill>
            <a:schemeClr val="bg1"/>
          </a:solidFill>
        </p:spPr>
        <p:txBody>
          <a:bodyPr wrap="square">
            <a:spAutoFit/>
          </a:bodyPr>
          <a:lstStyle/>
          <a:p>
            <a:endParaRPr lang="en-GB" sz="2000" dirty="0">
              <a:solidFill>
                <a:srgbClr val="222222"/>
              </a:solidFill>
              <a:latin typeface="Arial" panose="020B0604020202020204" pitchFamily="34" charset="0"/>
              <a:cs typeface="Arial" panose="020B0604020202020204" pitchFamily="34" charset="0"/>
            </a:endParaRPr>
          </a:p>
          <a:p>
            <a:endParaRPr lang="en-GB" sz="2000" dirty="0">
              <a:solidFill>
                <a:srgbClr val="222222"/>
              </a:solidFill>
              <a:latin typeface="Arial" panose="020B0604020202020204" pitchFamily="34" charset="0"/>
              <a:cs typeface="Arial" panose="020B0604020202020204" pitchFamily="34" charset="0"/>
            </a:endParaRPr>
          </a:p>
          <a:p>
            <a:r>
              <a:rPr lang="en-GB" sz="2000" dirty="0">
                <a:solidFill>
                  <a:srgbClr val="222222"/>
                </a:solidFill>
                <a:latin typeface="Arial" panose="020B0604020202020204" pitchFamily="34" charset="0"/>
                <a:cs typeface="Arial" panose="020B0604020202020204" pitchFamily="34" charset="0"/>
              </a:rPr>
              <a:t>Share your story with colleagues and wider audiences to promote your achievements and the profession, once it’s been published on the wall.</a:t>
            </a: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endParaRPr lang="en-GB" sz="1800" dirty="0">
              <a:solidFill>
                <a:srgbClr val="222222"/>
              </a:solidFill>
              <a:latin typeface="Arial" panose="020B0604020202020204" pitchFamily="34" charset="0"/>
              <a:cs typeface="Arial" panose="020B0604020202020204" pitchFamily="34" charset="0"/>
            </a:endParaRPr>
          </a:p>
          <a:p>
            <a:r>
              <a:rPr lang="en-GB" sz="1800" dirty="0">
                <a:solidFill>
                  <a:srgbClr val="222222"/>
                </a:solidFill>
                <a:latin typeface="Arial" panose="020B0604020202020204" pitchFamily="34" charset="0"/>
                <a:cs typeface="Arial" panose="020B0604020202020204" pitchFamily="34" charset="0"/>
              </a:rPr>
              <a:t> </a:t>
            </a:r>
          </a:p>
        </p:txBody>
      </p:sp>
      <p:pic>
        <p:nvPicPr>
          <p:cNvPr id="5" name="Picture 4" descr="A picture containing drawing&#10;&#10;Description automatically generated">
            <a:extLst>
              <a:ext uri="{FF2B5EF4-FFF2-40B4-BE49-F238E27FC236}">
                <a16:creationId xmlns:a16="http://schemas.microsoft.com/office/drawing/2014/main" id="{33E1B4CC-159F-4283-9056-42AA3F25C9B4}"/>
              </a:ext>
            </a:extLst>
          </p:cNvPr>
          <p:cNvPicPr>
            <a:picLocks noChangeAspect="1"/>
          </p:cNvPicPr>
          <p:nvPr/>
        </p:nvPicPr>
        <p:blipFill>
          <a:blip r:embed="rId4"/>
          <a:stretch>
            <a:fillRect/>
          </a:stretch>
        </p:blipFill>
        <p:spPr>
          <a:xfrm>
            <a:off x="299318" y="226963"/>
            <a:ext cx="3186223" cy="1107486"/>
          </a:xfrm>
          <a:prstGeom prst="rect">
            <a:avLst/>
          </a:prstGeom>
        </p:spPr>
      </p:pic>
      <p:sp>
        <p:nvSpPr>
          <p:cNvPr id="6" name="Oval 5">
            <a:extLst>
              <a:ext uri="{FF2B5EF4-FFF2-40B4-BE49-F238E27FC236}">
                <a16:creationId xmlns:a16="http://schemas.microsoft.com/office/drawing/2014/main" id="{058B798E-6EC2-459C-BEE5-A8DA45D5D6E7}"/>
              </a:ext>
            </a:extLst>
          </p:cNvPr>
          <p:cNvSpPr/>
          <p:nvPr/>
        </p:nvSpPr>
        <p:spPr>
          <a:xfrm>
            <a:off x="482880" y="3757071"/>
            <a:ext cx="2447517" cy="2321169"/>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Arial" panose="020B0604020202020204" pitchFamily="34" charset="0"/>
                <a:cs typeface="Arial" panose="020B0604020202020204" pitchFamily="34" charset="0"/>
              </a:rPr>
              <a:t>Share on social media and email from your example online</a:t>
            </a:r>
          </a:p>
        </p:txBody>
      </p:sp>
      <p:pic>
        <p:nvPicPr>
          <p:cNvPr id="2" name="Picture 1">
            <a:extLst>
              <a:ext uri="{FF2B5EF4-FFF2-40B4-BE49-F238E27FC236}">
                <a16:creationId xmlns:a16="http://schemas.microsoft.com/office/drawing/2014/main" id="{1AA3A26E-DD3C-42A6-8BED-6979B1BA0244}"/>
              </a:ext>
            </a:extLst>
          </p:cNvPr>
          <p:cNvPicPr>
            <a:picLocks noChangeAspect="1"/>
          </p:cNvPicPr>
          <p:nvPr/>
        </p:nvPicPr>
        <p:blipFill>
          <a:blip r:embed="rId5"/>
          <a:stretch>
            <a:fillRect/>
          </a:stretch>
        </p:blipFill>
        <p:spPr>
          <a:xfrm>
            <a:off x="2663068" y="5023386"/>
            <a:ext cx="4598217" cy="1103572"/>
          </a:xfrm>
          <a:prstGeom prst="rect">
            <a:avLst/>
          </a:prstGeom>
          <a:ln w="69850">
            <a:solidFill>
              <a:srgbClr val="E88018"/>
            </a:solidFill>
          </a:ln>
        </p:spPr>
      </p:pic>
    </p:spTree>
    <p:extLst>
      <p:ext uri="{BB962C8B-B14F-4D97-AF65-F5344CB8AC3E}">
        <p14:creationId xmlns:p14="http://schemas.microsoft.com/office/powerpoint/2010/main" val="265676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0B05F59C-7F89-42D6-96C4-C56E1357B494}"/>
              </a:ext>
            </a:extLst>
          </p:cNvPr>
          <p:cNvPicPr>
            <a:picLocks noChangeAspect="1"/>
          </p:cNvPicPr>
          <p:nvPr/>
        </p:nvPicPr>
        <p:blipFill>
          <a:blip r:embed="rId3"/>
          <a:stretch>
            <a:fillRect/>
          </a:stretch>
        </p:blipFill>
        <p:spPr>
          <a:xfrm>
            <a:off x="299318" y="226963"/>
            <a:ext cx="3186223" cy="1107486"/>
          </a:xfrm>
          <a:prstGeom prst="rect">
            <a:avLst/>
          </a:prstGeom>
        </p:spPr>
      </p:pic>
      <p:sp>
        <p:nvSpPr>
          <p:cNvPr id="3" name="Rectangle 2">
            <a:extLst>
              <a:ext uri="{FF2B5EF4-FFF2-40B4-BE49-F238E27FC236}">
                <a16:creationId xmlns:a16="http://schemas.microsoft.com/office/drawing/2014/main" id="{0CD95456-F77A-4EB5-A37D-4C8E30EE794F}"/>
              </a:ext>
            </a:extLst>
          </p:cNvPr>
          <p:cNvSpPr/>
          <p:nvPr/>
        </p:nvSpPr>
        <p:spPr>
          <a:xfrm>
            <a:off x="299318" y="2044396"/>
            <a:ext cx="6256227" cy="4285789"/>
          </a:xfrm>
          <a:prstGeom prst="rect">
            <a:avLst/>
          </a:prstGeom>
        </p:spPr>
        <p:txBody>
          <a:bodyPr wrap="square">
            <a:spAutoFit/>
          </a:bodyPr>
          <a:lstStyle/>
          <a:p>
            <a:r>
              <a:rPr lang="en-GB" sz="2000" dirty="0">
                <a:solidFill>
                  <a:srgbClr val="222222"/>
                </a:solidFill>
                <a:latin typeface="Arial" panose="020B0604020202020204" pitchFamily="34" charset="0"/>
                <a:cs typeface="Arial" panose="020B0604020202020204" pitchFamily="34" charset="0"/>
              </a:rPr>
              <a:t>Use your story to promote the unique value and impact of occupational therapy</a:t>
            </a:r>
            <a:r>
              <a:rPr lang="en-GB" sz="2000" b="1" dirty="0">
                <a:solidFill>
                  <a:srgbClr val="222222"/>
                </a:solidFill>
                <a:latin typeface="Arial" panose="020B0604020202020204" pitchFamily="34" charset="0"/>
                <a:cs typeface="Arial" panose="020B0604020202020204" pitchFamily="34" charset="0"/>
              </a:rPr>
              <a:t>.  Again small actions can make a big impact.</a:t>
            </a:r>
          </a:p>
          <a:p>
            <a:endParaRPr lang="en-GB" sz="2000" dirty="0">
              <a:solidFill>
                <a:srgbClr val="222222"/>
              </a:solidFill>
              <a:latin typeface="Arial" panose="020B0604020202020204" pitchFamily="34" charset="0"/>
              <a:cs typeface="Arial" panose="020B0604020202020204" pitchFamily="34" charset="0"/>
            </a:endParaRPr>
          </a:p>
          <a:p>
            <a:pPr marL="365125" indent="-365125">
              <a:spcAft>
                <a:spcPts val="500"/>
              </a:spcAft>
              <a:buClr>
                <a:srgbClr val="009999"/>
              </a:buClr>
              <a:buFont typeface="Arial" panose="020B0604020202020204" pitchFamily="34" charset="0"/>
              <a:buChar char="•"/>
            </a:pPr>
            <a:r>
              <a:rPr lang="en-GB" sz="2000" dirty="0">
                <a:solidFill>
                  <a:srgbClr val="222222"/>
                </a:solidFill>
                <a:latin typeface="Arial" panose="020B0604020202020204" pitchFamily="34" charset="0"/>
                <a:cs typeface="Arial" panose="020B0604020202020204" pitchFamily="34" charset="0"/>
              </a:rPr>
              <a:t>Post your story on social media using #</a:t>
            </a:r>
            <a:r>
              <a:rPr lang="en-GB" sz="2000" dirty="0" err="1">
                <a:solidFill>
                  <a:srgbClr val="222222"/>
                </a:solidFill>
                <a:latin typeface="Arial" panose="020B0604020202020204" pitchFamily="34" charset="0"/>
                <a:cs typeface="Arial" panose="020B0604020202020204" pitchFamily="34" charset="0"/>
              </a:rPr>
              <a:t>SmallChangeBigImpact</a:t>
            </a:r>
            <a:r>
              <a:rPr lang="en-GB" sz="2000" dirty="0">
                <a:solidFill>
                  <a:srgbClr val="222222"/>
                </a:solidFill>
                <a:latin typeface="Arial" panose="020B0604020202020204" pitchFamily="34" charset="0"/>
                <a:cs typeface="Arial" panose="020B0604020202020204" pitchFamily="34" charset="0"/>
              </a:rPr>
              <a:t> and tag RCOT.</a:t>
            </a:r>
          </a:p>
          <a:p>
            <a:pPr marL="365125" indent="-365125">
              <a:spcAft>
                <a:spcPts val="500"/>
              </a:spcAft>
              <a:buClr>
                <a:srgbClr val="009999"/>
              </a:buClr>
              <a:buFont typeface="Arial" panose="020B0604020202020204" pitchFamily="34" charset="0"/>
              <a:buChar char="•"/>
            </a:pPr>
            <a:r>
              <a:rPr lang="en-GB" sz="2000" dirty="0">
                <a:solidFill>
                  <a:srgbClr val="222222"/>
                </a:solidFill>
                <a:latin typeface="Arial" panose="020B0604020202020204" pitchFamily="34" charset="0"/>
                <a:cs typeface="Arial" panose="020B0604020202020204" pitchFamily="34" charset="0"/>
              </a:rPr>
              <a:t>Download our poster template, add your story and display it at work.</a:t>
            </a:r>
          </a:p>
          <a:p>
            <a:pPr marL="365125" indent="-365125">
              <a:spcAft>
                <a:spcPts val="500"/>
              </a:spcAft>
              <a:buClr>
                <a:srgbClr val="009999"/>
              </a:buClr>
              <a:buFont typeface="Arial" panose="020B0604020202020204" pitchFamily="34" charset="0"/>
              <a:buChar char="•"/>
            </a:pPr>
            <a:r>
              <a:rPr lang="en-GB" sz="2000" dirty="0">
                <a:solidFill>
                  <a:srgbClr val="222222"/>
                </a:solidFill>
                <a:latin typeface="Arial" panose="020B0604020202020204" pitchFamily="34" charset="0"/>
                <a:cs typeface="Arial" panose="020B0604020202020204" pitchFamily="34" charset="0"/>
              </a:rPr>
              <a:t>Encourage your fellow members to share their Small Change, Big Impact story on the </a:t>
            </a:r>
            <a:r>
              <a:rPr lang="en-GB" sz="2000" dirty="0">
                <a:solidFill>
                  <a:srgbClr val="00958F"/>
                </a:solidFill>
                <a:latin typeface="Arial" panose="020B0604020202020204" pitchFamily="34" charset="0"/>
                <a:cs typeface="Arial" panose="020B0604020202020204" pitchFamily="34" charset="0"/>
                <a:hlinkClick r:id="rId4"/>
              </a:rPr>
              <a:t>wall</a:t>
            </a:r>
            <a:r>
              <a:rPr lang="en-GB" sz="2000" dirty="0">
                <a:solidFill>
                  <a:srgbClr val="222222"/>
                </a:solidFill>
                <a:latin typeface="Arial" panose="020B0604020202020204" pitchFamily="34" charset="0"/>
                <a:cs typeface="Arial" panose="020B0604020202020204" pitchFamily="34" charset="0"/>
              </a:rPr>
              <a:t> and with wider audiences.</a:t>
            </a:r>
          </a:p>
          <a:p>
            <a:pPr marL="365125" indent="-365125">
              <a:spcAft>
                <a:spcPts val="500"/>
              </a:spcAft>
              <a:buClr>
                <a:srgbClr val="009999"/>
              </a:buClr>
              <a:buFont typeface="Arial" panose="020B0604020202020204" pitchFamily="34" charset="0"/>
              <a:buChar char="•"/>
            </a:pPr>
            <a:r>
              <a:rPr lang="en-GB" sz="2000" dirty="0">
                <a:solidFill>
                  <a:srgbClr val="222222"/>
                </a:solidFill>
                <a:latin typeface="Arial" panose="020B0604020202020204" pitchFamily="34" charset="0"/>
                <a:cs typeface="Arial" panose="020B0604020202020204" pitchFamily="34" charset="0"/>
              </a:rPr>
              <a:t>Use our campaign graphic to promote the Small Change, Big Impact campaign on social media.</a:t>
            </a:r>
            <a:endParaRPr lang="en-GB" sz="2000" b="0" i="0" dirty="0">
              <a:solidFill>
                <a:srgbClr val="22222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2D551C-A96C-4D0D-B4B1-ADB741B3234D}"/>
              </a:ext>
            </a:extLst>
          </p:cNvPr>
          <p:cNvSpPr/>
          <p:nvPr/>
        </p:nvSpPr>
        <p:spPr>
          <a:xfrm>
            <a:off x="299318" y="1485869"/>
            <a:ext cx="8129148" cy="584775"/>
          </a:xfrm>
          <a:prstGeom prst="rect">
            <a:avLst/>
          </a:prstGeom>
        </p:spPr>
        <p:txBody>
          <a:bodyPr wrap="none">
            <a:spAutoFit/>
          </a:bodyPr>
          <a:lstStyle/>
          <a:p>
            <a:r>
              <a:rPr lang="en-GB" sz="3200" b="1" dirty="0">
                <a:solidFill>
                  <a:srgbClr val="009999"/>
                </a:solidFill>
                <a:latin typeface="Arial" panose="020B0604020202020204" pitchFamily="34" charset="0"/>
                <a:cs typeface="Arial" panose="020B0604020202020204" pitchFamily="34" charset="0"/>
              </a:rPr>
              <a:t>Promoting your story and the profession</a:t>
            </a:r>
            <a:endParaRPr lang="en-GB" sz="3200" b="1" i="0" dirty="0">
              <a:solidFill>
                <a:srgbClr val="009999"/>
              </a:solidFill>
              <a:effectLst/>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F4041EC1-31F9-46CF-98FE-42E8FECD8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378" y="2449204"/>
            <a:ext cx="1989866" cy="173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B8340FCB-375F-4F13-8F52-803021FB9F9E}"/>
              </a:ext>
            </a:extLst>
          </p:cNvPr>
          <p:cNvSpPr/>
          <p:nvPr/>
        </p:nvSpPr>
        <p:spPr>
          <a:xfrm rot="1107491">
            <a:off x="6739309" y="4429441"/>
            <a:ext cx="1811349" cy="1733767"/>
          </a:xfrm>
          <a:prstGeom prst="ellipse">
            <a:avLst/>
          </a:prstGeom>
          <a:solidFill>
            <a:srgbClr val="E8801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900" b="1" dirty="0">
                <a:latin typeface="Arial" panose="020B0604020202020204" pitchFamily="34" charset="0"/>
                <a:cs typeface="Arial" panose="020B0604020202020204" pitchFamily="34" charset="0"/>
              </a:rPr>
              <a:t>Resources available online*</a:t>
            </a:r>
          </a:p>
        </p:txBody>
      </p:sp>
      <p:sp>
        <p:nvSpPr>
          <p:cNvPr id="7" name="Rectangle 6">
            <a:extLst>
              <a:ext uri="{FF2B5EF4-FFF2-40B4-BE49-F238E27FC236}">
                <a16:creationId xmlns:a16="http://schemas.microsoft.com/office/drawing/2014/main" id="{7FC39E45-8387-4AFF-9743-1ED3E9F4F344}"/>
              </a:ext>
            </a:extLst>
          </p:cNvPr>
          <p:cNvSpPr/>
          <p:nvPr/>
        </p:nvSpPr>
        <p:spPr>
          <a:xfrm>
            <a:off x="130485" y="6350169"/>
            <a:ext cx="4572000" cy="507831"/>
          </a:xfrm>
          <a:prstGeom prst="rect">
            <a:avLst/>
          </a:prstGeom>
        </p:spPr>
        <p:txBody>
          <a:bodyPr>
            <a:spAutoFit/>
          </a:bodyPr>
          <a:lstStyle/>
          <a:p>
            <a:r>
              <a:rPr lang="en-GB" dirty="0">
                <a:hlinkClick r:id="rId6"/>
              </a:rPr>
              <a:t>* https://www.rcot.co.uk/promoting-occupational-therapy/small-change-big-impact-about-campaign</a:t>
            </a:r>
            <a:endParaRPr lang="en-GB" dirty="0"/>
          </a:p>
        </p:txBody>
      </p:sp>
    </p:spTree>
    <p:extLst>
      <p:ext uri="{BB962C8B-B14F-4D97-AF65-F5344CB8AC3E}">
        <p14:creationId xmlns:p14="http://schemas.microsoft.com/office/powerpoint/2010/main" val="132861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7A052-1B64-40F5-9E42-535D11A616C1}"/>
              </a:ext>
            </a:extLst>
          </p:cNvPr>
          <p:cNvSpPr txBox="1"/>
          <p:nvPr/>
        </p:nvSpPr>
        <p:spPr>
          <a:xfrm>
            <a:off x="1631852" y="1941342"/>
            <a:ext cx="5880295" cy="2585323"/>
          </a:xfrm>
          <a:prstGeom prst="rect">
            <a:avLst/>
          </a:prstGeom>
          <a:noFill/>
        </p:spPr>
        <p:txBody>
          <a:bodyPr wrap="square" rtlCol="0">
            <a:spAutoFit/>
          </a:bodyPr>
          <a:lstStyle/>
          <a:p>
            <a:pPr algn="ctr"/>
            <a:r>
              <a:rPr lang="en-GB" sz="5400" b="1" dirty="0">
                <a:solidFill>
                  <a:srgbClr val="009999"/>
                </a:solidFill>
                <a:latin typeface="Arial" panose="020B0604020202020204" pitchFamily="34" charset="0"/>
                <a:cs typeface="Arial" panose="020B0604020202020204" pitchFamily="34" charset="0"/>
              </a:rPr>
              <a:t>More on promoting your story</a:t>
            </a:r>
          </a:p>
        </p:txBody>
      </p:sp>
    </p:spTree>
    <p:extLst>
      <p:ext uri="{BB962C8B-B14F-4D97-AF65-F5344CB8AC3E}">
        <p14:creationId xmlns:p14="http://schemas.microsoft.com/office/powerpoint/2010/main" val="4223002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390" y="4298446"/>
            <a:ext cx="1593476" cy="199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157" y="4421955"/>
            <a:ext cx="1989866" cy="173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4" y="3923079"/>
            <a:ext cx="2031687" cy="274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a:xfrm>
            <a:off x="161923" y="1525260"/>
            <a:ext cx="8855467" cy="80997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700" b="1" i="0" u="none" strike="noStrike" kern="1200" cap="none" spc="0" normalizeH="0" baseline="0" noProof="0" dirty="0">
                <a:ln>
                  <a:noFill/>
                </a:ln>
                <a:solidFill>
                  <a:srgbClr val="009999"/>
                </a:solidFill>
                <a:effectLst/>
                <a:uLnTx/>
                <a:uFillTx/>
                <a:latin typeface="Arial" panose="020B0604020202020204" pitchFamily="34" charset="0"/>
                <a:cs typeface="Arial" panose="020B0604020202020204" pitchFamily="34" charset="0"/>
              </a:rPr>
              <a:t>Telling your story…..write,</a:t>
            </a:r>
            <a:r>
              <a:rPr kumimoji="0" lang="en-GB" sz="3700" b="1" i="0" u="none" strike="noStrike" kern="1200" cap="none" spc="0" normalizeH="0" noProof="0" dirty="0">
                <a:ln>
                  <a:noFill/>
                </a:ln>
                <a:solidFill>
                  <a:srgbClr val="009999"/>
                </a:solidFill>
                <a:effectLst/>
                <a:uLnTx/>
                <a:uFillTx/>
                <a:latin typeface="Arial" panose="020B0604020202020204" pitchFamily="34" charset="0"/>
                <a:cs typeface="Arial" panose="020B0604020202020204" pitchFamily="34" charset="0"/>
              </a:rPr>
              <a:t> record, film</a:t>
            </a:r>
          </a:p>
        </p:txBody>
      </p:sp>
      <p:pic>
        <p:nvPicPr>
          <p:cNvPr id="12" name="Picture 2" descr="Megaphone, Announcement, In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988" y="4211782"/>
            <a:ext cx="2158436" cy="21584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84A8ECF3-F54A-49BD-849E-6C7B336650F7}"/>
              </a:ext>
            </a:extLst>
          </p:cNvPr>
          <p:cNvPicPr>
            <a:picLocks noChangeAspect="1"/>
          </p:cNvPicPr>
          <p:nvPr/>
        </p:nvPicPr>
        <p:blipFill>
          <a:blip r:embed="rId7"/>
          <a:stretch>
            <a:fillRect/>
          </a:stretch>
        </p:blipFill>
        <p:spPr>
          <a:xfrm>
            <a:off x="299318" y="226963"/>
            <a:ext cx="3186223" cy="1107486"/>
          </a:xfrm>
          <a:prstGeom prst="rect">
            <a:avLst/>
          </a:prstGeom>
        </p:spPr>
      </p:pic>
      <p:sp>
        <p:nvSpPr>
          <p:cNvPr id="2" name="Rectangle 1">
            <a:extLst>
              <a:ext uri="{FF2B5EF4-FFF2-40B4-BE49-F238E27FC236}">
                <a16:creationId xmlns:a16="http://schemas.microsoft.com/office/drawing/2014/main" id="{AD55BCEC-5DA7-44CA-A49C-641FC68BE1BC}"/>
              </a:ext>
            </a:extLst>
          </p:cNvPr>
          <p:cNvSpPr/>
          <p:nvPr/>
        </p:nvSpPr>
        <p:spPr>
          <a:xfrm>
            <a:off x="1147909" y="2466698"/>
            <a:ext cx="7327647" cy="1569660"/>
          </a:xfrm>
          <a:prstGeom prst="rect">
            <a:avLst/>
          </a:prstGeom>
        </p:spPr>
        <p:txBody>
          <a:bodyPr wrap="none">
            <a:spAutoFit/>
          </a:bodyPr>
          <a:lstStyle/>
          <a:p>
            <a:pPr marL="342900" lvl="0" indent="-342900" defTabSz="914400">
              <a:spcBef>
                <a:spcPct val="0"/>
              </a:spcBef>
              <a:buClr>
                <a:srgbClr val="E88018"/>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Practice telling your story to each other</a:t>
            </a:r>
          </a:p>
          <a:p>
            <a:pPr marL="342900" lvl="0" indent="-342900" defTabSz="914400">
              <a:spcBef>
                <a:spcPct val="0"/>
              </a:spcBef>
              <a:buClr>
                <a:srgbClr val="E88018"/>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Record your story on your phone</a:t>
            </a:r>
          </a:p>
          <a:p>
            <a:pPr marL="342900" lvl="0" indent="-342900" defTabSz="914400">
              <a:spcBef>
                <a:spcPct val="0"/>
              </a:spcBef>
              <a:buClr>
                <a:srgbClr val="E88018"/>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Know it inside out and back to front!</a:t>
            </a:r>
          </a:p>
          <a:p>
            <a:pPr marL="342900" lvl="0" indent="-342900" defTabSz="914400">
              <a:spcBef>
                <a:spcPct val="0"/>
              </a:spcBef>
              <a:buClr>
                <a:srgbClr val="E88018"/>
              </a:buClr>
              <a:buFont typeface="Arial" panose="020B0604020202020204" pitchFamily="34" charset="0"/>
              <a:buChar char="•"/>
              <a:defRPr/>
            </a:pPr>
            <a:r>
              <a:rPr lang="en-GB" sz="2400" dirty="0">
                <a:latin typeface="Arial" panose="020B0604020202020204" pitchFamily="34" charset="0"/>
                <a:cs typeface="Arial" panose="020B0604020202020204" pitchFamily="34" charset="0"/>
              </a:rPr>
              <a:t>What makes it specifically occupational therapy??</a:t>
            </a:r>
          </a:p>
        </p:txBody>
      </p:sp>
    </p:spTree>
    <p:extLst>
      <p:ext uri="{BB962C8B-B14F-4D97-AF65-F5344CB8AC3E}">
        <p14:creationId xmlns:p14="http://schemas.microsoft.com/office/powerpoint/2010/main" val="344324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 y="2051219"/>
            <a:ext cx="3531512" cy="297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Megaphone, Announcement,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979" y="1567110"/>
            <a:ext cx="4220308" cy="42203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7068" y="1655676"/>
            <a:ext cx="3151761" cy="2862322"/>
          </a:xfrm>
          <a:prstGeom prst="rect">
            <a:avLst/>
          </a:prstGeom>
          <a:noFill/>
        </p:spPr>
        <p:txBody>
          <a:bodyPr wrap="square" rtlCol="0">
            <a:spAutoFit/>
          </a:bodyPr>
          <a:lstStyle/>
          <a:p>
            <a:pPr algn="ctr"/>
            <a:r>
              <a:rPr lang="en-GB" sz="3600" b="1" dirty="0">
                <a:solidFill>
                  <a:srgbClr val="009999"/>
                </a:solidFill>
                <a:latin typeface="Arial" panose="020B0604020202020204" pitchFamily="34" charset="0"/>
                <a:cs typeface="Arial" panose="020B0604020202020204" pitchFamily="34" charset="0"/>
              </a:rPr>
              <a:t>Where are your opportunities to talk about your story?</a:t>
            </a:r>
          </a:p>
        </p:txBody>
      </p:sp>
      <p:pic>
        <p:nvPicPr>
          <p:cNvPr id="10" name="Picture 9" descr="A picture containing drawing&#10;&#10;Description automatically generated">
            <a:extLst>
              <a:ext uri="{FF2B5EF4-FFF2-40B4-BE49-F238E27FC236}">
                <a16:creationId xmlns:a16="http://schemas.microsoft.com/office/drawing/2014/main" id="{BA934CF3-9A6B-4991-8FDC-AF44D50D63CE}"/>
              </a:ext>
            </a:extLst>
          </p:cNvPr>
          <p:cNvPicPr>
            <a:picLocks noChangeAspect="1"/>
          </p:cNvPicPr>
          <p:nvPr/>
        </p:nvPicPr>
        <p:blipFill>
          <a:blip r:embed="rId5"/>
          <a:stretch>
            <a:fillRect/>
          </a:stretch>
        </p:blipFill>
        <p:spPr>
          <a:xfrm>
            <a:off x="299318" y="226963"/>
            <a:ext cx="3186223" cy="1107486"/>
          </a:xfrm>
          <a:prstGeom prst="rect">
            <a:avLst/>
          </a:prstGeom>
        </p:spPr>
      </p:pic>
      <p:sp>
        <p:nvSpPr>
          <p:cNvPr id="2" name="TextBox 1">
            <a:extLst>
              <a:ext uri="{FF2B5EF4-FFF2-40B4-BE49-F238E27FC236}">
                <a16:creationId xmlns:a16="http://schemas.microsoft.com/office/drawing/2014/main" id="{AF7486C3-54B0-47ED-A8F2-D42E82C73290}"/>
              </a:ext>
            </a:extLst>
          </p:cNvPr>
          <p:cNvSpPr txBox="1"/>
          <p:nvPr/>
        </p:nvSpPr>
        <p:spPr>
          <a:xfrm>
            <a:off x="299318" y="5371920"/>
            <a:ext cx="7076049" cy="830997"/>
          </a:xfrm>
          <a:prstGeom prst="rect">
            <a:avLst/>
          </a:prstGeom>
          <a:noFill/>
        </p:spPr>
        <p:txBody>
          <a:bodyPr wrap="square" rtlCol="0">
            <a:spAutoFit/>
          </a:bodyPr>
          <a:lstStyle/>
          <a:p>
            <a:r>
              <a:rPr lang="en-GB" sz="2400" b="1" dirty="0">
                <a:solidFill>
                  <a:srgbClr val="E88018"/>
                </a:solidFill>
                <a:latin typeface="Arial" panose="020B0604020202020204" pitchFamily="34" charset="0"/>
                <a:cs typeface="Arial" panose="020B0604020202020204" pitchFamily="34" charset="0"/>
              </a:rPr>
              <a:t>Think about your opportunities – feedback to the rest of the group</a:t>
            </a:r>
          </a:p>
        </p:txBody>
      </p:sp>
    </p:spTree>
    <p:extLst>
      <p:ext uri="{BB962C8B-B14F-4D97-AF65-F5344CB8AC3E}">
        <p14:creationId xmlns:p14="http://schemas.microsoft.com/office/powerpoint/2010/main" val="461437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643519B3-415C-4C1D-83AD-16048FDEEEC2}"/>
              </a:ext>
            </a:extLst>
          </p:cNvPr>
          <p:cNvPicPr>
            <a:picLocks noChangeAspect="1"/>
          </p:cNvPicPr>
          <p:nvPr/>
        </p:nvPicPr>
        <p:blipFill>
          <a:blip r:embed="rId3"/>
          <a:stretch>
            <a:fillRect/>
          </a:stretch>
        </p:blipFill>
        <p:spPr>
          <a:xfrm>
            <a:off x="299318" y="226963"/>
            <a:ext cx="3186223" cy="1107486"/>
          </a:xfrm>
          <a:prstGeom prst="rect">
            <a:avLst/>
          </a:prstGeom>
        </p:spPr>
      </p:pic>
      <p:sp>
        <p:nvSpPr>
          <p:cNvPr id="3" name="Rectangle 2">
            <a:extLst>
              <a:ext uri="{FF2B5EF4-FFF2-40B4-BE49-F238E27FC236}">
                <a16:creationId xmlns:a16="http://schemas.microsoft.com/office/drawing/2014/main" id="{5F0AC8FA-B745-4276-9974-DD7C8F5B4D26}"/>
              </a:ext>
            </a:extLst>
          </p:cNvPr>
          <p:cNvSpPr/>
          <p:nvPr/>
        </p:nvSpPr>
        <p:spPr>
          <a:xfrm>
            <a:off x="299318" y="1563673"/>
            <a:ext cx="8605530" cy="1077218"/>
          </a:xfrm>
          <a:prstGeom prst="rect">
            <a:avLst/>
          </a:prstGeom>
        </p:spPr>
        <p:txBody>
          <a:bodyPr wrap="square">
            <a:spAutoFit/>
          </a:bodyPr>
          <a:lstStyle/>
          <a:p>
            <a:r>
              <a:rPr lang="en-GB" sz="3200" b="1" dirty="0">
                <a:solidFill>
                  <a:srgbClr val="009999"/>
                </a:solidFill>
                <a:latin typeface="Arial" panose="020B0604020202020204" pitchFamily="34" charset="0"/>
                <a:cs typeface="Arial" panose="020B0604020202020204" pitchFamily="34" charset="0"/>
              </a:rPr>
              <a:t>Where are your opportunities to talk about your story?</a:t>
            </a:r>
          </a:p>
        </p:txBody>
      </p:sp>
      <p:sp>
        <p:nvSpPr>
          <p:cNvPr id="5" name="TextBox 4">
            <a:extLst>
              <a:ext uri="{FF2B5EF4-FFF2-40B4-BE49-F238E27FC236}">
                <a16:creationId xmlns:a16="http://schemas.microsoft.com/office/drawing/2014/main" id="{5AD46C11-813A-4B1C-BF76-B46EB0E0EA6F}"/>
              </a:ext>
            </a:extLst>
          </p:cNvPr>
          <p:cNvSpPr txBox="1"/>
          <p:nvPr/>
        </p:nvSpPr>
        <p:spPr>
          <a:xfrm>
            <a:off x="299318" y="2724393"/>
            <a:ext cx="4142053" cy="3293209"/>
          </a:xfrm>
          <a:prstGeom prst="rect">
            <a:avLst/>
          </a:prstGeom>
          <a:noFill/>
          <a:ln w="44450">
            <a:solidFill>
              <a:srgbClr val="E88018"/>
            </a:solidFill>
          </a:ln>
        </p:spPr>
        <p:txBody>
          <a:bodyPr wrap="square" rtlCol="0">
            <a:spAutoFit/>
          </a:bodyPr>
          <a:lstStyle/>
          <a:p>
            <a:r>
              <a:rPr lang="en-GB" sz="2800" b="1" dirty="0">
                <a:solidFill>
                  <a:srgbClr val="E88018"/>
                </a:solidFill>
                <a:latin typeface="Arial" panose="020B0604020202020204" pitchFamily="34" charset="0"/>
                <a:cs typeface="Arial" panose="020B0604020202020204" pitchFamily="34" charset="0"/>
              </a:rPr>
              <a:t>PEOPLE</a:t>
            </a:r>
          </a:p>
          <a:p>
            <a:pPr marL="285750" indent="-28575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Other occupational therapists – raise awareness of the campaign</a:t>
            </a:r>
          </a:p>
          <a:p>
            <a:pPr marL="285750" indent="-28575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Other colleagues, team members, managers, senior managers</a:t>
            </a:r>
          </a:p>
          <a:p>
            <a:pPr marL="285750" indent="-28575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Your communications team – can they help you promote it?</a:t>
            </a:r>
          </a:p>
          <a:p>
            <a:pPr marL="285750" indent="-28575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With people using your service</a:t>
            </a:r>
          </a:p>
        </p:txBody>
      </p:sp>
      <p:sp>
        <p:nvSpPr>
          <p:cNvPr id="6" name="TextBox 5">
            <a:extLst>
              <a:ext uri="{FF2B5EF4-FFF2-40B4-BE49-F238E27FC236}">
                <a16:creationId xmlns:a16="http://schemas.microsoft.com/office/drawing/2014/main" id="{A778DC7E-1472-4348-8A05-50944CED643A}"/>
              </a:ext>
            </a:extLst>
          </p:cNvPr>
          <p:cNvSpPr txBox="1"/>
          <p:nvPr/>
        </p:nvSpPr>
        <p:spPr>
          <a:xfrm>
            <a:off x="4702629" y="2724393"/>
            <a:ext cx="4142053" cy="3293209"/>
          </a:xfrm>
          <a:prstGeom prst="rect">
            <a:avLst/>
          </a:prstGeom>
          <a:noFill/>
          <a:ln w="41275">
            <a:solidFill>
              <a:srgbClr val="E88018"/>
            </a:solidFill>
          </a:ln>
        </p:spPr>
        <p:txBody>
          <a:bodyPr wrap="square" rtlCol="0">
            <a:spAutoFit/>
          </a:bodyPr>
          <a:lstStyle/>
          <a:p>
            <a:r>
              <a:rPr lang="en-GB" sz="2800" b="1" dirty="0">
                <a:solidFill>
                  <a:srgbClr val="E88018"/>
                </a:solidFill>
              </a:rPr>
              <a:t>WHERE</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In team meetings</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On notice boards</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CPD sessions</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On social media</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In newsletters / your organisation’s communication team</a:t>
            </a:r>
          </a:p>
          <a:p>
            <a:pPr marL="342900" indent="-342900">
              <a:buClr>
                <a:srgbClr val="009999"/>
              </a:buClr>
              <a:buFont typeface="Arial" panose="020B0604020202020204" pitchFamily="34" charset="0"/>
              <a:buChar char="•"/>
            </a:pPr>
            <a:r>
              <a:rPr lang="en-GB" sz="2000" dirty="0">
                <a:latin typeface="Arial" panose="020B0604020202020204" pitchFamily="34" charset="0"/>
                <a:cs typeface="Arial" panose="020B0604020202020204" pitchFamily="34" charset="0"/>
              </a:rPr>
              <a:t>During any development sessions</a:t>
            </a:r>
          </a:p>
        </p:txBody>
      </p:sp>
    </p:spTree>
    <p:extLst>
      <p:ext uri="{BB962C8B-B14F-4D97-AF65-F5344CB8AC3E}">
        <p14:creationId xmlns:p14="http://schemas.microsoft.com/office/powerpoint/2010/main" val="381065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C95AC719-B236-4F3D-9DCA-78CF9C74B890}"/>
              </a:ext>
            </a:extLst>
          </p:cNvPr>
          <p:cNvPicPr>
            <a:picLocks noChangeAspect="1"/>
          </p:cNvPicPr>
          <p:nvPr/>
        </p:nvPicPr>
        <p:blipFill>
          <a:blip r:embed="rId3"/>
          <a:stretch>
            <a:fillRect/>
          </a:stretch>
        </p:blipFill>
        <p:spPr>
          <a:xfrm>
            <a:off x="327454" y="178627"/>
            <a:ext cx="3186223" cy="1107486"/>
          </a:xfrm>
          <a:prstGeom prst="rect">
            <a:avLst/>
          </a:prstGeom>
        </p:spPr>
      </p:pic>
      <p:sp>
        <p:nvSpPr>
          <p:cNvPr id="3" name="TextBox 2">
            <a:extLst>
              <a:ext uri="{FF2B5EF4-FFF2-40B4-BE49-F238E27FC236}">
                <a16:creationId xmlns:a16="http://schemas.microsoft.com/office/drawing/2014/main" id="{22E52E18-4208-4C36-A6FB-AC0A5E89B8BE}"/>
              </a:ext>
            </a:extLst>
          </p:cNvPr>
          <p:cNvSpPr txBox="1"/>
          <p:nvPr/>
        </p:nvSpPr>
        <p:spPr>
          <a:xfrm>
            <a:off x="327454" y="1923536"/>
            <a:ext cx="6274190" cy="3616375"/>
          </a:xfrm>
          <a:prstGeom prst="rect">
            <a:avLst/>
          </a:prstGeom>
          <a:noFill/>
        </p:spPr>
        <p:txBody>
          <a:bodyPr wrap="square" rtlCol="0">
            <a:spAutoFit/>
          </a:bodyPr>
          <a:lstStyle/>
          <a:p>
            <a:pPr>
              <a:spcAft>
                <a:spcPts val="1200"/>
              </a:spcAft>
            </a:pPr>
            <a:r>
              <a:rPr lang="en-GB" sz="3600" b="1" dirty="0">
                <a:solidFill>
                  <a:srgbClr val="009999"/>
                </a:solidFill>
                <a:latin typeface="Arial" panose="020B0604020202020204" pitchFamily="34" charset="0"/>
                <a:cs typeface="Arial" panose="020B0604020202020204" pitchFamily="34" charset="0"/>
              </a:rPr>
              <a:t>This session will include:</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is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write your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upload your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share and promote your Small Change, Big Impact</a:t>
            </a:r>
          </a:p>
        </p:txBody>
      </p:sp>
      <p:pic>
        <p:nvPicPr>
          <p:cNvPr id="1026" name="Picture 2" descr="Let'S Do It, Reminder, Post Note">
            <a:extLst>
              <a:ext uri="{FF2B5EF4-FFF2-40B4-BE49-F238E27FC236}">
                <a16:creationId xmlns:a16="http://schemas.microsoft.com/office/drawing/2014/main" id="{07A9D1A5-7527-4EE3-9C58-D1BAF4C4B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423" y="2112473"/>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3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EEEE804-8C45-4ABF-8792-E463BB24CA3E}"/>
              </a:ext>
            </a:extLst>
          </p:cNvPr>
          <p:cNvPicPr>
            <a:picLocks noChangeAspect="1"/>
          </p:cNvPicPr>
          <p:nvPr/>
        </p:nvPicPr>
        <p:blipFill>
          <a:blip r:embed="rId3"/>
          <a:stretch>
            <a:fillRect/>
          </a:stretch>
        </p:blipFill>
        <p:spPr>
          <a:xfrm>
            <a:off x="299318" y="226963"/>
            <a:ext cx="3186223" cy="1107486"/>
          </a:xfrm>
          <a:prstGeom prst="rect">
            <a:avLst/>
          </a:prstGeom>
        </p:spPr>
      </p:pic>
      <p:sp>
        <p:nvSpPr>
          <p:cNvPr id="3" name="TextBox 2">
            <a:extLst>
              <a:ext uri="{FF2B5EF4-FFF2-40B4-BE49-F238E27FC236}">
                <a16:creationId xmlns:a16="http://schemas.microsoft.com/office/drawing/2014/main" id="{2C8A8ED1-8A9E-4F7D-BB78-F50864DB96D3}"/>
              </a:ext>
            </a:extLst>
          </p:cNvPr>
          <p:cNvSpPr txBox="1"/>
          <p:nvPr/>
        </p:nvSpPr>
        <p:spPr>
          <a:xfrm>
            <a:off x="327454" y="1923536"/>
            <a:ext cx="6274190" cy="4062651"/>
          </a:xfrm>
          <a:prstGeom prst="rect">
            <a:avLst/>
          </a:prstGeom>
          <a:noFill/>
        </p:spPr>
        <p:txBody>
          <a:bodyPr wrap="square" rtlCol="0">
            <a:spAutoFit/>
          </a:bodyPr>
          <a:lstStyle/>
          <a:p>
            <a:pPr>
              <a:spcAft>
                <a:spcPts val="1200"/>
              </a:spcAft>
            </a:pPr>
            <a:r>
              <a:rPr lang="en-GB" sz="3600" b="1" dirty="0">
                <a:solidFill>
                  <a:srgbClr val="009999"/>
                </a:solidFill>
                <a:latin typeface="Arial" panose="020B0604020202020204" pitchFamily="34" charset="0"/>
                <a:cs typeface="Arial" panose="020B0604020202020204" pitchFamily="34" charset="0"/>
              </a:rPr>
              <a:t>We have covered:</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What is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write your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upload your Small Change, Big Impact</a:t>
            </a:r>
          </a:p>
          <a:p>
            <a:pPr marL="342900" indent="-342900">
              <a:spcAft>
                <a:spcPts val="600"/>
              </a:spcAft>
              <a:buClr>
                <a:srgbClr val="009999"/>
              </a:buClr>
              <a:buFont typeface="Arial" panose="020B0604020202020204" pitchFamily="34" charset="0"/>
              <a:buChar char="•"/>
            </a:pPr>
            <a:r>
              <a:rPr lang="en-GB" sz="2400" dirty="0">
                <a:latin typeface="Arial" panose="020B0604020202020204" pitchFamily="34" charset="0"/>
                <a:cs typeface="Arial" panose="020B0604020202020204" pitchFamily="34" charset="0"/>
              </a:rPr>
              <a:t>How to share and promote your Small Change, Big Impact</a:t>
            </a:r>
          </a:p>
          <a:p>
            <a:pPr marL="342900" indent="-342900">
              <a:spcAft>
                <a:spcPts val="600"/>
              </a:spcAft>
              <a:buClr>
                <a:srgbClr val="009999"/>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1028" name="Picture 4" descr="Symbol, Gui, Internet, Internet Page">
            <a:extLst>
              <a:ext uri="{FF2B5EF4-FFF2-40B4-BE49-F238E27FC236}">
                <a16:creationId xmlns:a16="http://schemas.microsoft.com/office/drawing/2014/main" id="{1F43A944-3C9B-4687-9CD8-18B0715FB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522" y="2389235"/>
            <a:ext cx="2364838" cy="236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3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93A6615F-B863-450D-8075-ADCBF81A5D3E}"/>
              </a:ext>
            </a:extLst>
          </p:cNvPr>
          <p:cNvPicPr>
            <a:picLocks noChangeAspect="1"/>
          </p:cNvPicPr>
          <p:nvPr/>
        </p:nvPicPr>
        <p:blipFill>
          <a:blip r:embed="rId3"/>
          <a:stretch>
            <a:fillRect/>
          </a:stretch>
        </p:blipFill>
        <p:spPr>
          <a:xfrm>
            <a:off x="299318" y="226963"/>
            <a:ext cx="3186223" cy="1107486"/>
          </a:xfrm>
          <a:prstGeom prst="rect">
            <a:avLst/>
          </a:prstGeom>
        </p:spPr>
      </p:pic>
      <p:sp>
        <p:nvSpPr>
          <p:cNvPr id="3" name="TextBox 2">
            <a:extLst>
              <a:ext uri="{FF2B5EF4-FFF2-40B4-BE49-F238E27FC236}">
                <a16:creationId xmlns:a16="http://schemas.microsoft.com/office/drawing/2014/main" id="{A993C58C-E6F2-4B7F-8920-0DE1DF04972B}"/>
              </a:ext>
            </a:extLst>
          </p:cNvPr>
          <p:cNvSpPr txBox="1"/>
          <p:nvPr/>
        </p:nvSpPr>
        <p:spPr>
          <a:xfrm>
            <a:off x="478302" y="1662708"/>
            <a:ext cx="5134708" cy="4524315"/>
          </a:xfrm>
          <a:prstGeom prst="rect">
            <a:avLst/>
          </a:prstGeom>
          <a:noFill/>
        </p:spPr>
        <p:txBody>
          <a:bodyPr wrap="square" rtlCol="0">
            <a:spAutoFit/>
          </a:bodyPr>
          <a:lstStyle/>
          <a:p>
            <a:r>
              <a:rPr lang="en-GB" sz="4000" b="1" dirty="0">
                <a:solidFill>
                  <a:srgbClr val="009999"/>
                </a:solidFill>
                <a:latin typeface="Arial" panose="020B0604020202020204" pitchFamily="34" charset="0"/>
                <a:cs typeface="Arial" panose="020B0604020202020204" pitchFamily="34" charset="0"/>
              </a:rPr>
              <a:t>What’s next?</a:t>
            </a:r>
          </a:p>
          <a:p>
            <a:endParaRPr lang="en-GB" dirty="0"/>
          </a:p>
          <a:p>
            <a:pPr marL="285750" indent="-285750">
              <a:spcAft>
                <a:spcPts val="1000"/>
              </a:spcAft>
              <a:buFont typeface="Arial" panose="020B0604020202020204" pitchFamily="34" charset="0"/>
              <a:buChar char="•"/>
            </a:pPr>
            <a:r>
              <a:rPr lang="en-GB" sz="2800" dirty="0">
                <a:latin typeface="Arial" panose="020B0604020202020204" pitchFamily="34" charset="0"/>
                <a:cs typeface="Arial" panose="020B0604020202020204" pitchFamily="34" charset="0"/>
              </a:rPr>
              <a:t>Enjoy telling your story</a:t>
            </a:r>
          </a:p>
          <a:p>
            <a:pPr marL="285750" indent="-285750">
              <a:spcAft>
                <a:spcPts val="1000"/>
              </a:spcAft>
              <a:buFont typeface="Arial" panose="020B0604020202020204" pitchFamily="34" charset="0"/>
              <a:buChar char="•"/>
            </a:pPr>
            <a:r>
              <a:rPr lang="en-GB" sz="2800" dirty="0">
                <a:latin typeface="Arial" panose="020B0604020202020204" pitchFamily="34" charset="0"/>
                <a:cs typeface="Arial" panose="020B0604020202020204" pitchFamily="34" charset="0"/>
              </a:rPr>
              <a:t>Don’t forget to let RCOT know about your successes and results</a:t>
            </a:r>
          </a:p>
          <a:p>
            <a:pPr marL="285750" indent="-285750">
              <a:spcAft>
                <a:spcPts val="1000"/>
              </a:spcAft>
              <a:buFont typeface="Arial" panose="020B0604020202020204" pitchFamily="34" charset="0"/>
              <a:buChar char="•"/>
            </a:pPr>
            <a:r>
              <a:rPr lang="en-GB" sz="2800" dirty="0">
                <a:latin typeface="Arial" panose="020B0604020202020204" pitchFamily="34" charset="0"/>
                <a:cs typeface="Arial" panose="020B0604020202020204" pitchFamily="34" charset="0"/>
              </a:rPr>
              <a:t>Feedback to your branch or to </a:t>
            </a:r>
            <a:r>
              <a:rPr lang="en-GB" sz="2800" dirty="0">
                <a:latin typeface="Arial" panose="020B0604020202020204" pitchFamily="34" charset="0"/>
                <a:cs typeface="Arial" panose="020B0604020202020204" pitchFamily="34" charset="0"/>
                <a:hlinkClick r:id="rId4"/>
              </a:rPr>
              <a:t>Clare.Leggett@rcot.co.uk</a:t>
            </a:r>
            <a:r>
              <a:rPr lang="en-GB" sz="2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hlinkClick r:id="rId5"/>
              </a:rPr>
              <a:t>Stacey.Abraham@rcot.co.uk</a:t>
            </a:r>
            <a:r>
              <a:rPr lang="en-GB" sz="2800" dirty="0">
                <a:latin typeface="Arial" panose="020B0604020202020204" pitchFamily="34" charset="0"/>
                <a:cs typeface="Arial" panose="020B0604020202020204" pitchFamily="34" charset="0"/>
              </a:rPr>
              <a:t> </a:t>
            </a:r>
          </a:p>
          <a:p>
            <a:endParaRPr lang="en-GB" dirty="0"/>
          </a:p>
        </p:txBody>
      </p:sp>
      <p:pic>
        <p:nvPicPr>
          <p:cNvPr id="2052" name="Picture 4" descr="Arrows, Trend, Economy, Business">
            <a:extLst>
              <a:ext uri="{FF2B5EF4-FFF2-40B4-BE49-F238E27FC236}">
                <a16:creationId xmlns:a16="http://schemas.microsoft.com/office/drawing/2014/main" id="{C30950F8-7D0D-4D94-9C5B-D407FE1AF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782" y="1662708"/>
            <a:ext cx="3656660" cy="24377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ank You, Note, Thank, Thank You Note">
            <a:extLst>
              <a:ext uri="{FF2B5EF4-FFF2-40B4-BE49-F238E27FC236}">
                <a16:creationId xmlns:a16="http://schemas.microsoft.com/office/drawing/2014/main" id="{8529C6E8-BCB6-4F5F-B26B-3E9095071B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010" y="2987912"/>
            <a:ext cx="3227827" cy="334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6B8E52E-239D-49C5-BE9E-B05F8875A67A}"/>
              </a:ext>
            </a:extLst>
          </p:cNvPr>
          <p:cNvPicPr>
            <a:picLocks noChangeAspect="1"/>
          </p:cNvPicPr>
          <p:nvPr/>
        </p:nvPicPr>
        <p:blipFill>
          <a:blip r:embed="rId3"/>
          <a:stretch>
            <a:fillRect/>
          </a:stretch>
        </p:blipFill>
        <p:spPr>
          <a:xfrm>
            <a:off x="299318" y="206762"/>
            <a:ext cx="3186223" cy="1107486"/>
          </a:xfrm>
          <a:prstGeom prst="rect">
            <a:avLst/>
          </a:prstGeom>
        </p:spPr>
      </p:pic>
      <p:sp>
        <p:nvSpPr>
          <p:cNvPr id="6" name="Content Placeholder 2">
            <a:extLst>
              <a:ext uri="{FF2B5EF4-FFF2-40B4-BE49-F238E27FC236}">
                <a16:creationId xmlns:a16="http://schemas.microsoft.com/office/drawing/2014/main" id="{113080D4-EEF6-4F8A-AE76-CB56BAAADB0D}"/>
              </a:ext>
            </a:extLst>
          </p:cNvPr>
          <p:cNvSpPr txBox="1">
            <a:spLocks/>
          </p:cNvSpPr>
          <p:nvPr/>
        </p:nvSpPr>
        <p:spPr>
          <a:xfrm>
            <a:off x="299318" y="1480322"/>
            <a:ext cx="7280031" cy="500488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923"/>
              </a:spcAft>
              <a:buNone/>
            </a:pPr>
            <a:r>
              <a:rPr lang="en-US" sz="2585" b="1" dirty="0"/>
              <a:t>Key facts</a:t>
            </a:r>
          </a:p>
          <a:p>
            <a:pPr marL="413249" indent="-413249" fontAlgn="base">
              <a:lnSpc>
                <a:spcPct val="100000"/>
              </a:lnSpc>
              <a:spcBef>
                <a:spcPts val="0"/>
              </a:spcBef>
              <a:spcAft>
                <a:spcPts val="923"/>
              </a:spcAft>
              <a:buClr>
                <a:srgbClr val="009999"/>
              </a:buClr>
            </a:pPr>
            <a:r>
              <a:rPr lang="en-GB" sz="2215" dirty="0"/>
              <a:t>Year long campaign</a:t>
            </a:r>
          </a:p>
          <a:p>
            <a:pPr marL="413249" indent="-413249" fontAlgn="base">
              <a:lnSpc>
                <a:spcPct val="100000"/>
              </a:lnSpc>
              <a:spcBef>
                <a:spcPts val="0"/>
              </a:spcBef>
              <a:spcAft>
                <a:spcPts val="923"/>
              </a:spcAft>
              <a:buClr>
                <a:srgbClr val="009999"/>
              </a:buClr>
            </a:pPr>
            <a:r>
              <a:rPr lang="en-GB" sz="2215" dirty="0"/>
              <a:t>Launched during Occupational Therapy Week 2019</a:t>
            </a:r>
          </a:p>
          <a:p>
            <a:pPr marL="413249" indent="-413249" fontAlgn="base">
              <a:lnSpc>
                <a:spcPct val="100000"/>
              </a:lnSpc>
              <a:spcBef>
                <a:spcPts val="0"/>
              </a:spcBef>
              <a:spcAft>
                <a:spcPts val="923"/>
              </a:spcAft>
              <a:buClr>
                <a:srgbClr val="009999"/>
              </a:buClr>
            </a:pPr>
            <a:r>
              <a:rPr lang="en-GB" sz="2215" b="1" dirty="0">
                <a:solidFill>
                  <a:srgbClr val="009999"/>
                </a:solidFill>
              </a:rPr>
              <a:t>To collect members’ stories, where a small change has a big impact</a:t>
            </a:r>
          </a:p>
          <a:p>
            <a:pPr marL="413249" indent="-413249" fontAlgn="base">
              <a:lnSpc>
                <a:spcPct val="100000"/>
              </a:lnSpc>
              <a:spcBef>
                <a:spcPts val="0"/>
              </a:spcBef>
              <a:spcAft>
                <a:spcPts val="923"/>
              </a:spcAft>
              <a:buClr>
                <a:srgbClr val="009999"/>
              </a:buClr>
            </a:pPr>
            <a:r>
              <a:rPr lang="en-GB" sz="2215" dirty="0"/>
              <a:t>Over 600 received to date</a:t>
            </a:r>
          </a:p>
          <a:p>
            <a:pPr marL="413249" indent="-413249" fontAlgn="base">
              <a:lnSpc>
                <a:spcPct val="100000"/>
              </a:lnSpc>
              <a:spcBef>
                <a:spcPts val="0"/>
              </a:spcBef>
              <a:spcAft>
                <a:spcPts val="923"/>
              </a:spcAft>
              <a:buClr>
                <a:srgbClr val="009999"/>
              </a:buClr>
            </a:pPr>
            <a:r>
              <a:rPr lang="en-GB" sz="2215" dirty="0"/>
              <a:t>Members share their story </a:t>
            </a:r>
          </a:p>
          <a:p>
            <a:pPr marL="413249" indent="-413249" fontAlgn="base">
              <a:lnSpc>
                <a:spcPct val="100000"/>
              </a:lnSpc>
              <a:spcBef>
                <a:spcPts val="0"/>
              </a:spcBef>
              <a:spcAft>
                <a:spcPts val="923"/>
              </a:spcAft>
              <a:buClr>
                <a:srgbClr val="009999"/>
              </a:buClr>
            </a:pPr>
            <a:r>
              <a:rPr lang="en-GB" sz="2215" dirty="0"/>
              <a:t>RCOT uses stories with stakeholders</a:t>
            </a:r>
          </a:p>
          <a:p>
            <a:pPr marL="413249" indent="-413249" fontAlgn="base">
              <a:lnSpc>
                <a:spcPct val="100000"/>
              </a:lnSpc>
              <a:spcBef>
                <a:spcPts val="0"/>
              </a:spcBef>
              <a:spcAft>
                <a:spcPts val="923"/>
              </a:spcAft>
              <a:buClr>
                <a:srgbClr val="009999"/>
              </a:buClr>
            </a:pPr>
            <a:r>
              <a:rPr lang="en-GB" sz="2215" dirty="0"/>
              <a:t>Monthly topics and a monthly star prize story</a:t>
            </a:r>
          </a:p>
          <a:p>
            <a:pPr marL="413249" indent="-413249" fontAlgn="base">
              <a:lnSpc>
                <a:spcPct val="100000"/>
              </a:lnSpc>
              <a:spcBef>
                <a:spcPts val="0"/>
              </a:spcBef>
              <a:spcAft>
                <a:spcPts val="923"/>
              </a:spcAft>
              <a:buClr>
                <a:srgbClr val="009999"/>
              </a:buClr>
            </a:pPr>
            <a:r>
              <a:rPr lang="en-GB" sz="2215" dirty="0"/>
              <a:t>Involves members </a:t>
            </a:r>
          </a:p>
          <a:p>
            <a:pPr marL="413249" indent="-413249" fontAlgn="base">
              <a:lnSpc>
                <a:spcPct val="100000"/>
              </a:lnSpc>
              <a:spcBef>
                <a:spcPts val="0"/>
              </a:spcBef>
              <a:spcAft>
                <a:spcPts val="923"/>
              </a:spcAft>
              <a:buClr>
                <a:srgbClr val="009999"/>
              </a:buClr>
            </a:pPr>
            <a:r>
              <a:rPr lang="en-GB" sz="2215" dirty="0"/>
              <a:t>Raises the profile of the profession </a:t>
            </a:r>
          </a:p>
          <a:p>
            <a:pPr marL="413249" indent="-413249" fontAlgn="base">
              <a:lnSpc>
                <a:spcPct val="100000"/>
              </a:lnSpc>
              <a:spcBef>
                <a:spcPts val="0"/>
              </a:spcBef>
              <a:spcAft>
                <a:spcPts val="923"/>
              </a:spcAft>
              <a:buClr>
                <a:srgbClr val="009999"/>
              </a:buClr>
            </a:pPr>
            <a:endParaRPr lang="en-US" sz="2585" dirty="0"/>
          </a:p>
          <a:p>
            <a:pPr>
              <a:lnSpc>
                <a:spcPct val="100000"/>
              </a:lnSpc>
              <a:spcBef>
                <a:spcPts val="0"/>
              </a:spcBef>
              <a:spcAft>
                <a:spcPts val="923"/>
              </a:spcAft>
            </a:pPr>
            <a:endParaRPr lang="en-GB" sz="2585" dirty="0"/>
          </a:p>
        </p:txBody>
      </p:sp>
      <p:pic>
        <p:nvPicPr>
          <p:cNvPr id="3078" name="Picture 6" descr="Star, Yellow, Christmas Star, Christmas">
            <a:extLst>
              <a:ext uri="{FF2B5EF4-FFF2-40B4-BE49-F238E27FC236}">
                <a16:creationId xmlns:a16="http://schemas.microsoft.com/office/drawing/2014/main" id="{F5FD051B-3677-4F4B-9E9B-D36E57868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576" y="2904293"/>
            <a:ext cx="2965546" cy="282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1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29564-C3AA-4B9F-A52F-B18336D18003}"/>
              </a:ext>
            </a:extLst>
          </p:cNvPr>
          <p:cNvSpPr/>
          <p:nvPr/>
        </p:nvSpPr>
        <p:spPr>
          <a:xfrm>
            <a:off x="152399" y="214605"/>
            <a:ext cx="7218425" cy="632161"/>
          </a:xfrm>
          <a:prstGeom prst="rect">
            <a:avLst/>
          </a:prstGeom>
        </p:spPr>
        <p:txBody>
          <a:bodyPr wrap="square">
            <a:spAutoFit/>
          </a:bodyPr>
          <a:lstStyle/>
          <a:p>
            <a:r>
              <a:rPr lang="en-GB" sz="3400" b="1" dirty="0">
                <a:solidFill>
                  <a:srgbClr val="009999"/>
                </a:solidFill>
                <a:latin typeface="Arial" panose="020B0604020202020204" pitchFamily="34" charset="0"/>
                <a:cs typeface="Arial" panose="020B0604020202020204" pitchFamily="34" charset="0"/>
              </a:rPr>
              <a:t>Occupational therapy week 2019</a:t>
            </a:r>
            <a:endParaRPr lang="en-GB" sz="3400" dirty="0">
              <a:solidFill>
                <a:srgbClr val="00999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C6DB96-EBDE-4144-B4FF-953E2D476C56}"/>
              </a:ext>
            </a:extLst>
          </p:cNvPr>
          <p:cNvPicPr>
            <a:picLocks noChangeAspect="1"/>
          </p:cNvPicPr>
          <p:nvPr/>
        </p:nvPicPr>
        <p:blipFill>
          <a:blip r:embed="rId3"/>
          <a:stretch>
            <a:fillRect/>
          </a:stretch>
        </p:blipFill>
        <p:spPr>
          <a:xfrm>
            <a:off x="951873" y="1115571"/>
            <a:ext cx="3432747" cy="2574561"/>
          </a:xfrm>
          <a:prstGeom prst="rect">
            <a:avLst/>
          </a:prstGeom>
        </p:spPr>
      </p:pic>
      <p:pic>
        <p:nvPicPr>
          <p:cNvPr id="8" name="Picture 7">
            <a:extLst>
              <a:ext uri="{FF2B5EF4-FFF2-40B4-BE49-F238E27FC236}">
                <a16:creationId xmlns:a16="http://schemas.microsoft.com/office/drawing/2014/main" id="{6AEB0118-FFC1-4B65-8AF2-412ADA513542}"/>
              </a:ext>
            </a:extLst>
          </p:cNvPr>
          <p:cNvPicPr>
            <a:picLocks noChangeAspect="1"/>
          </p:cNvPicPr>
          <p:nvPr/>
        </p:nvPicPr>
        <p:blipFill>
          <a:blip r:embed="rId4"/>
          <a:stretch>
            <a:fillRect/>
          </a:stretch>
        </p:blipFill>
        <p:spPr>
          <a:xfrm>
            <a:off x="5216580" y="1115571"/>
            <a:ext cx="3432748" cy="2574561"/>
          </a:xfrm>
          <a:prstGeom prst="rect">
            <a:avLst/>
          </a:prstGeom>
        </p:spPr>
      </p:pic>
      <p:pic>
        <p:nvPicPr>
          <p:cNvPr id="9" name="Picture 8">
            <a:extLst>
              <a:ext uri="{FF2B5EF4-FFF2-40B4-BE49-F238E27FC236}">
                <a16:creationId xmlns:a16="http://schemas.microsoft.com/office/drawing/2014/main" id="{CF28B42E-6094-4484-88F9-7DC7AC6EA472}"/>
              </a:ext>
            </a:extLst>
          </p:cNvPr>
          <p:cNvPicPr>
            <a:picLocks noChangeAspect="1"/>
          </p:cNvPicPr>
          <p:nvPr/>
        </p:nvPicPr>
        <p:blipFill>
          <a:blip r:embed="rId5"/>
          <a:stretch>
            <a:fillRect/>
          </a:stretch>
        </p:blipFill>
        <p:spPr>
          <a:xfrm>
            <a:off x="351348" y="3690132"/>
            <a:ext cx="3432748" cy="2574561"/>
          </a:xfrm>
          <a:prstGeom prst="rect">
            <a:avLst/>
          </a:prstGeom>
        </p:spPr>
      </p:pic>
      <p:pic>
        <p:nvPicPr>
          <p:cNvPr id="10" name="Picture 9">
            <a:extLst>
              <a:ext uri="{FF2B5EF4-FFF2-40B4-BE49-F238E27FC236}">
                <a16:creationId xmlns:a16="http://schemas.microsoft.com/office/drawing/2014/main" id="{9193D5FD-1DC2-4E70-8AFF-567386DFAD76}"/>
              </a:ext>
            </a:extLst>
          </p:cNvPr>
          <p:cNvPicPr>
            <a:picLocks noChangeAspect="1"/>
          </p:cNvPicPr>
          <p:nvPr/>
        </p:nvPicPr>
        <p:blipFill>
          <a:blip r:embed="rId6"/>
          <a:stretch>
            <a:fillRect/>
          </a:stretch>
        </p:blipFill>
        <p:spPr>
          <a:xfrm>
            <a:off x="4572000" y="3690132"/>
            <a:ext cx="3432748" cy="2574561"/>
          </a:xfrm>
          <a:prstGeom prst="rect">
            <a:avLst/>
          </a:prstGeom>
        </p:spPr>
      </p:pic>
    </p:spTree>
    <p:extLst>
      <p:ext uri="{BB962C8B-B14F-4D97-AF65-F5344CB8AC3E}">
        <p14:creationId xmlns:p14="http://schemas.microsoft.com/office/powerpoint/2010/main" val="191287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E26AF-4BAB-4BA6-A780-C3C389377B43}"/>
              </a:ext>
            </a:extLst>
          </p:cNvPr>
          <p:cNvPicPr>
            <a:picLocks noChangeAspect="1"/>
          </p:cNvPicPr>
          <p:nvPr/>
        </p:nvPicPr>
        <p:blipFill>
          <a:blip r:embed="rId3"/>
          <a:stretch>
            <a:fillRect/>
          </a:stretch>
        </p:blipFill>
        <p:spPr>
          <a:xfrm>
            <a:off x="4213906" y="2738091"/>
            <a:ext cx="6185908" cy="3477875"/>
          </a:xfrm>
          <a:prstGeom prst="rect">
            <a:avLst/>
          </a:prstGeom>
        </p:spPr>
      </p:pic>
      <p:sp>
        <p:nvSpPr>
          <p:cNvPr id="2" name="Rectangle 1">
            <a:extLst>
              <a:ext uri="{FF2B5EF4-FFF2-40B4-BE49-F238E27FC236}">
                <a16:creationId xmlns:a16="http://schemas.microsoft.com/office/drawing/2014/main" id="{3FA76981-9632-4E50-878D-2EC01EBFA5D0}"/>
              </a:ext>
            </a:extLst>
          </p:cNvPr>
          <p:cNvSpPr/>
          <p:nvPr/>
        </p:nvSpPr>
        <p:spPr>
          <a:xfrm>
            <a:off x="299318" y="2738091"/>
            <a:ext cx="4652510" cy="3477875"/>
          </a:xfrm>
          <a:prstGeom prst="rect">
            <a:avLst/>
          </a:prstGeom>
          <a:solidFill>
            <a:schemeClr val="bg1"/>
          </a:solidFill>
        </p:spPr>
        <p:txBody>
          <a:bodyPr wrap="square">
            <a:spAutoFit/>
          </a:bodyPr>
          <a:lstStyle/>
          <a:p>
            <a:pPr marL="457200" indent="-457200">
              <a:buFont typeface="+mj-lt"/>
              <a:buAutoNum type="arabicPeriod"/>
            </a:pPr>
            <a:r>
              <a:rPr lang="en-GB" sz="2000" dirty="0">
                <a:solidFill>
                  <a:srgbClr val="00958F"/>
                </a:solidFill>
                <a:latin typeface="Arial" panose="020B0604020202020204" pitchFamily="34" charset="0"/>
                <a:cs typeface="Arial" panose="020B0604020202020204" pitchFamily="34" charset="0"/>
                <a:hlinkClick r:id="rId4"/>
              </a:rPr>
              <a:t>Submit your Small Change, Big Impact story</a:t>
            </a:r>
            <a:r>
              <a:rPr lang="en-GB" sz="2000" dirty="0">
                <a:solidFill>
                  <a:srgbClr val="222222"/>
                </a:solidFill>
                <a:latin typeface="Arial" panose="020B0604020202020204" pitchFamily="34" charset="0"/>
                <a:cs typeface="Arial" panose="020B0604020202020204" pitchFamily="34" charset="0"/>
              </a:rPr>
              <a:t>. Use the tips, guides and examples to tell your story.</a:t>
            </a:r>
          </a:p>
          <a:p>
            <a:pPr marL="450850" indent="-450850">
              <a:buFont typeface="+mj-lt"/>
              <a:buAutoNum type="arabicPeriod"/>
            </a:pPr>
            <a:endParaRPr lang="en-GB" sz="2000" dirty="0">
              <a:solidFill>
                <a:srgbClr val="222222"/>
              </a:solidFill>
              <a:latin typeface="Arial" panose="020B0604020202020204" pitchFamily="34" charset="0"/>
              <a:cs typeface="Arial" panose="020B0604020202020204" pitchFamily="34" charset="0"/>
            </a:endParaRPr>
          </a:p>
          <a:p>
            <a:pPr marL="450850" indent="-450850">
              <a:buFont typeface="+mj-lt"/>
              <a:buAutoNum type="arabicPeriod"/>
            </a:pPr>
            <a:r>
              <a:rPr lang="en-GB" sz="2000" dirty="0">
                <a:solidFill>
                  <a:srgbClr val="222222"/>
                </a:solidFill>
                <a:latin typeface="Arial" panose="020B0604020202020204" pitchFamily="34" charset="0"/>
                <a:cs typeface="Arial" panose="020B0604020202020204" pitchFamily="34" charset="0"/>
              </a:rPr>
              <a:t>Share your story with colleagues and wider audiences to promote your achievements and the profession, once it’s been published on the wall. </a:t>
            </a:r>
          </a:p>
          <a:p>
            <a:pPr marL="450850" indent="-450850">
              <a:buFont typeface="+mj-lt"/>
              <a:buAutoNum type="arabicPeriod"/>
            </a:pPr>
            <a:endParaRPr lang="en-GB" sz="2000" b="0" i="0" dirty="0">
              <a:solidFill>
                <a:srgbClr val="222222"/>
              </a:solidFill>
              <a:effectLst/>
              <a:latin typeface="Arial" panose="020B0604020202020204" pitchFamily="34" charset="0"/>
              <a:cs typeface="Arial" panose="020B0604020202020204" pitchFamily="34" charset="0"/>
            </a:endParaRPr>
          </a:p>
          <a:p>
            <a:pPr marL="450850" indent="-450850">
              <a:buFont typeface="+mj-lt"/>
              <a:buAutoNum type="arabicPeriod"/>
            </a:pPr>
            <a:endParaRPr lang="en-GB" sz="2000" dirty="0">
              <a:solidFill>
                <a:srgbClr val="222222"/>
              </a:solidFill>
              <a:latin typeface="Arial" panose="020B0604020202020204" pitchFamily="34" charset="0"/>
              <a:cs typeface="Arial" panose="020B060402020202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63CEFE96-7EBB-499D-B08F-7FE6DA3FF304}"/>
              </a:ext>
            </a:extLst>
          </p:cNvPr>
          <p:cNvPicPr>
            <a:picLocks noChangeAspect="1"/>
          </p:cNvPicPr>
          <p:nvPr/>
        </p:nvPicPr>
        <p:blipFill>
          <a:blip r:embed="rId5"/>
          <a:stretch>
            <a:fillRect/>
          </a:stretch>
        </p:blipFill>
        <p:spPr>
          <a:xfrm>
            <a:off x="299318" y="226963"/>
            <a:ext cx="3186223" cy="1107486"/>
          </a:xfrm>
          <a:prstGeom prst="rect">
            <a:avLst/>
          </a:prstGeom>
        </p:spPr>
      </p:pic>
      <p:sp>
        <p:nvSpPr>
          <p:cNvPr id="6" name="Rectangle 5">
            <a:extLst>
              <a:ext uri="{FF2B5EF4-FFF2-40B4-BE49-F238E27FC236}">
                <a16:creationId xmlns:a16="http://schemas.microsoft.com/office/drawing/2014/main" id="{93FF8B6E-210C-465C-BF60-848C11512BFA}"/>
              </a:ext>
            </a:extLst>
          </p:cNvPr>
          <p:cNvSpPr/>
          <p:nvPr/>
        </p:nvSpPr>
        <p:spPr>
          <a:xfrm>
            <a:off x="299318" y="1528438"/>
            <a:ext cx="8647734" cy="1015663"/>
          </a:xfrm>
          <a:prstGeom prst="rect">
            <a:avLst/>
          </a:prstGeom>
        </p:spPr>
        <p:txBody>
          <a:bodyPr wrap="square">
            <a:spAutoFit/>
          </a:bodyPr>
          <a:lstStyle/>
          <a:p>
            <a:r>
              <a:rPr lang="en-GB" sz="4000" b="1" dirty="0">
                <a:solidFill>
                  <a:srgbClr val="00958F"/>
                </a:solidFill>
                <a:latin typeface="Arial" panose="020B0604020202020204" pitchFamily="34" charset="0"/>
                <a:cs typeface="Arial" panose="020B0604020202020204" pitchFamily="34" charset="0"/>
              </a:rPr>
              <a:t>How to get involved</a:t>
            </a:r>
          </a:p>
          <a:p>
            <a:r>
              <a:rPr lang="en-GB" sz="2000" dirty="0">
                <a:solidFill>
                  <a:srgbClr val="222222"/>
                </a:solidFill>
                <a:latin typeface="Arial" panose="020B0604020202020204" pitchFamily="34" charset="0"/>
                <a:cs typeface="Arial" panose="020B0604020202020204" pitchFamily="34" charset="0"/>
              </a:rPr>
              <a:t>We are asking members to complete two easy actions:</a:t>
            </a:r>
          </a:p>
        </p:txBody>
      </p:sp>
    </p:spTree>
    <p:extLst>
      <p:ext uri="{BB962C8B-B14F-4D97-AF65-F5344CB8AC3E}">
        <p14:creationId xmlns:p14="http://schemas.microsoft.com/office/powerpoint/2010/main" val="176700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egaphone, Announcement,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294" y="915034"/>
            <a:ext cx="3904006" cy="390400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580672" y="2169500"/>
            <a:ext cx="5125025" cy="1825381"/>
          </a:xfrm>
        </p:spPr>
        <p:txBody>
          <a:bodyPr>
            <a:normAutofit/>
          </a:bodyPr>
          <a:lstStyle/>
          <a:p>
            <a:pPr marL="0" indent="0" fontAlgn="base">
              <a:spcBef>
                <a:spcPts val="0"/>
              </a:spcBef>
              <a:spcAft>
                <a:spcPts val="923"/>
              </a:spcAft>
              <a:buNone/>
            </a:pPr>
            <a:r>
              <a:rPr lang="en-US" sz="2215" b="1" dirty="0"/>
              <a:t>The story gathering questions are:</a:t>
            </a:r>
          </a:p>
          <a:p>
            <a:pPr marL="413249" indent="-413249" fontAlgn="base">
              <a:spcBef>
                <a:spcPts val="0"/>
              </a:spcBef>
              <a:spcAft>
                <a:spcPts val="923"/>
              </a:spcAft>
              <a:buClr>
                <a:srgbClr val="009999"/>
              </a:buClr>
            </a:pPr>
            <a:r>
              <a:rPr lang="en-US" sz="2215" dirty="0"/>
              <a:t>What was the </a:t>
            </a:r>
            <a:r>
              <a:rPr lang="en-US" sz="2215" b="1" dirty="0">
                <a:solidFill>
                  <a:srgbClr val="009999"/>
                </a:solidFill>
              </a:rPr>
              <a:t>challenge</a:t>
            </a:r>
            <a:r>
              <a:rPr lang="en-US" sz="2215" dirty="0"/>
              <a:t>?</a:t>
            </a:r>
            <a:endParaRPr lang="en-GB" sz="2215" dirty="0"/>
          </a:p>
          <a:p>
            <a:pPr marL="413249" indent="-413249" fontAlgn="base">
              <a:spcBef>
                <a:spcPts val="0"/>
              </a:spcBef>
              <a:spcAft>
                <a:spcPts val="923"/>
              </a:spcAft>
              <a:buClr>
                <a:srgbClr val="009999"/>
              </a:buClr>
            </a:pPr>
            <a:r>
              <a:rPr lang="en-US" sz="2215" dirty="0"/>
              <a:t>What did you </a:t>
            </a:r>
            <a:r>
              <a:rPr lang="en-US" sz="2215" b="1" dirty="0">
                <a:solidFill>
                  <a:srgbClr val="009999"/>
                </a:solidFill>
              </a:rPr>
              <a:t>change</a:t>
            </a:r>
            <a:r>
              <a:rPr lang="en-US" sz="2215" dirty="0"/>
              <a:t>?</a:t>
            </a:r>
            <a:endParaRPr lang="en-GB" sz="2215" dirty="0"/>
          </a:p>
          <a:p>
            <a:pPr marL="413249" indent="-413249" fontAlgn="base">
              <a:spcBef>
                <a:spcPts val="0"/>
              </a:spcBef>
              <a:spcAft>
                <a:spcPts val="923"/>
              </a:spcAft>
              <a:buClr>
                <a:srgbClr val="009999"/>
              </a:buClr>
            </a:pPr>
            <a:r>
              <a:rPr lang="en-US" sz="2215" dirty="0"/>
              <a:t>What was the </a:t>
            </a:r>
            <a:r>
              <a:rPr lang="en-US" sz="2215" b="1" dirty="0">
                <a:solidFill>
                  <a:srgbClr val="009999"/>
                </a:solidFill>
              </a:rPr>
              <a:t>impact</a:t>
            </a:r>
            <a:r>
              <a:rPr lang="en-US" sz="2215" dirty="0"/>
              <a:t>?</a:t>
            </a:r>
          </a:p>
          <a:p>
            <a:pPr marL="0" indent="0">
              <a:spcBef>
                <a:spcPts val="0"/>
              </a:spcBef>
              <a:spcAft>
                <a:spcPts val="923"/>
              </a:spcAft>
              <a:buNone/>
            </a:pPr>
            <a:endParaRPr lang="en-GB" dirty="0"/>
          </a:p>
        </p:txBody>
      </p:sp>
      <p:sp>
        <p:nvSpPr>
          <p:cNvPr id="10" name="Oval 9"/>
          <p:cNvSpPr/>
          <p:nvPr/>
        </p:nvSpPr>
        <p:spPr>
          <a:xfrm>
            <a:off x="373126" y="4100925"/>
            <a:ext cx="3090550" cy="1825381"/>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GB" sz="2000" b="1" dirty="0">
                <a:latin typeface="Arial" panose="020B0604020202020204" pitchFamily="34" charset="0"/>
                <a:cs typeface="Arial" panose="020B0604020202020204" pitchFamily="34" charset="0"/>
              </a:rPr>
              <a:t>Stories can be:</a:t>
            </a:r>
          </a:p>
          <a:p>
            <a:pPr algn="ctr" fontAlgn="base"/>
            <a:r>
              <a:rPr lang="en-GB" sz="2000" b="1" dirty="0">
                <a:solidFill>
                  <a:schemeClr val="bg1"/>
                </a:solidFill>
                <a:latin typeface="Arial" panose="020B0604020202020204" pitchFamily="34" charset="0"/>
                <a:cs typeface="Arial" panose="020B0604020202020204" pitchFamily="34" charset="0"/>
              </a:rPr>
              <a:t>Individual</a:t>
            </a:r>
          </a:p>
          <a:p>
            <a:pPr algn="ctr" fontAlgn="base"/>
            <a:r>
              <a:rPr lang="en-GB" sz="2000" b="1" dirty="0">
                <a:solidFill>
                  <a:schemeClr val="bg1"/>
                </a:solidFill>
                <a:latin typeface="Arial" panose="020B0604020202020204" pitchFamily="34" charset="0"/>
                <a:cs typeface="Arial" panose="020B0604020202020204" pitchFamily="34" charset="0"/>
              </a:rPr>
              <a:t>Team</a:t>
            </a:r>
          </a:p>
          <a:p>
            <a:pPr algn="ctr" fontAlgn="base"/>
            <a:r>
              <a:rPr lang="en-GB" sz="2000" b="1" dirty="0">
                <a:solidFill>
                  <a:schemeClr val="bg1"/>
                </a:solidFill>
                <a:latin typeface="Arial" panose="020B0604020202020204" pitchFamily="34" charset="0"/>
                <a:cs typeface="Arial" panose="020B0604020202020204" pitchFamily="34" charset="0"/>
              </a:rPr>
              <a:t>Service</a:t>
            </a:r>
            <a:endParaRPr lang="en-US" sz="2000" b="1"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911ACDD3-A698-4100-B8DB-DCD64D37D1F6}"/>
              </a:ext>
            </a:extLst>
          </p:cNvPr>
          <p:cNvPicPr>
            <a:picLocks noChangeAspect="1"/>
          </p:cNvPicPr>
          <p:nvPr/>
        </p:nvPicPr>
        <p:blipFill>
          <a:blip r:embed="rId4"/>
          <a:stretch>
            <a:fillRect/>
          </a:stretch>
        </p:blipFill>
        <p:spPr>
          <a:xfrm>
            <a:off x="356700" y="206762"/>
            <a:ext cx="3186223" cy="1107486"/>
          </a:xfrm>
          <a:prstGeom prst="rect">
            <a:avLst/>
          </a:prstGeom>
        </p:spPr>
      </p:pic>
      <p:sp>
        <p:nvSpPr>
          <p:cNvPr id="2" name="TextBox 1">
            <a:extLst>
              <a:ext uri="{FF2B5EF4-FFF2-40B4-BE49-F238E27FC236}">
                <a16:creationId xmlns:a16="http://schemas.microsoft.com/office/drawing/2014/main" id="{F826B545-C665-4686-A56A-C7F2368C811F}"/>
              </a:ext>
            </a:extLst>
          </p:cNvPr>
          <p:cNvSpPr txBox="1"/>
          <p:nvPr/>
        </p:nvSpPr>
        <p:spPr>
          <a:xfrm>
            <a:off x="3622748" y="4653852"/>
            <a:ext cx="5326163" cy="156966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TASK: Work in teams to write a Small Change, Big Impact</a:t>
            </a:r>
          </a:p>
        </p:txBody>
      </p:sp>
    </p:spTree>
    <p:extLst>
      <p:ext uri="{BB962C8B-B14F-4D97-AF65-F5344CB8AC3E}">
        <p14:creationId xmlns:p14="http://schemas.microsoft.com/office/powerpoint/2010/main" val="233775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egaphone, Announcement,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594" y="1516286"/>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633261" y="3831456"/>
            <a:ext cx="4539095" cy="82701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endParaRPr lang="en-US" sz="2000" b="1" dirty="0"/>
          </a:p>
        </p:txBody>
      </p:sp>
      <p:sp>
        <p:nvSpPr>
          <p:cNvPr id="8" name="Content Placeholder 2"/>
          <p:cNvSpPr txBox="1">
            <a:spLocks/>
          </p:cNvSpPr>
          <p:nvPr/>
        </p:nvSpPr>
        <p:spPr>
          <a:xfrm>
            <a:off x="291989" y="1593261"/>
            <a:ext cx="5702300" cy="3238501"/>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20000"/>
              </a:lnSpc>
              <a:spcBef>
                <a:spcPts val="0"/>
              </a:spcBef>
              <a:buFont typeface="Arial" panose="020B0604020202020204" pitchFamily="34" charset="0"/>
              <a:buNone/>
            </a:pPr>
            <a:r>
              <a:rPr lang="en-GB" sz="5700" b="1" dirty="0">
                <a:solidFill>
                  <a:srgbClr val="009999"/>
                </a:solidFill>
              </a:rPr>
              <a:t>Tips</a:t>
            </a:r>
          </a:p>
          <a:p>
            <a:pPr marL="0" indent="0" fontAlgn="base">
              <a:lnSpc>
                <a:spcPct val="120000"/>
              </a:lnSpc>
              <a:spcBef>
                <a:spcPts val="0"/>
              </a:spcBef>
              <a:buFont typeface="Arial" panose="020B0604020202020204" pitchFamily="34" charset="0"/>
              <a:buNone/>
            </a:pPr>
            <a:endParaRPr lang="en-GB" sz="2200" b="1" dirty="0">
              <a:solidFill>
                <a:srgbClr val="009999"/>
              </a:solidFill>
            </a:endParaRPr>
          </a:p>
          <a:p>
            <a:pPr marL="450850" indent="-450850" fontAlgn="base">
              <a:lnSpc>
                <a:spcPct val="120000"/>
              </a:lnSpc>
              <a:spcBef>
                <a:spcPts val="0"/>
              </a:spcBef>
              <a:spcAft>
                <a:spcPts val="1000"/>
              </a:spcAft>
              <a:buNone/>
            </a:pPr>
            <a:r>
              <a:rPr lang="en-GB" sz="4400" dirty="0"/>
              <a:t>1.  </a:t>
            </a:r>
            <a:r>
              <a:rPr lang="en-GB" sz="3000" dirty="0"/>
              <a:t>	</a:t>
            </a:r>
            <a:r>
              <a:rPr lang="en-GB" sz="4000" dirty="0"/>
              <a:t>Keep them </a:t>
            </a:r>
            <a:r>
              <a:rPr lang="en-GB" sz="4000" b="1" dirty="0">
                <a:solidFill>
                  <a:srgbClr val="009999"/>
                </a:solidFill>
              </a:rPr>
              <a:t>short</a:t>
            </a:r>
            <a:r>
              <a:rPr lang="en-GB" sz="4000" dirty="0">
                <a:solidFill>
                  <a:srgbClr val="009999"/>
                </a:solidFill>
              </a:rPr>
              <a:t> </a:t>
            </a:r>
            <a:r>
              <a:rPr lang="en-GB" sz="4000" dirty="0"/>
              <a:t>- 25 – 30 words</a:t>
            </a:r>
          </a:p>
          <a:p>
            <a:pPr marL="450850" indent="-450850" fontAlgn="base">
              <a:lnSpc>
                <a:spcPct val="120000"/>
              </a:lnSpc>
              <a:spcBef>
                <a:spcPts val="0"/>
              </a:spcBef>
              <a:spcAft>
                <a:spcPts val="1000"/>
              </a:spcAft>
              <a:buNone/>
            </a:pPr>
            <a:r>
              <a:rPr lang="en-GB" sz="4000" dirty="0"/>
              <a:t>2.  	</a:t>
            </a:r>
            <a:r>
              <a:rPr lang="en-GB" sz="4000" b="1" dirty="0">
                <a:solidFill>
                  <a:srgbClr val="009999"/>
                </a:solidFill>
              </a:rPr>
              <a:t>Don’t</a:t>
            </a:r>
            <a:r>
              <a:rPr lang="en-GB" sz="4000" dirty="0">
                <a:solidFill>
                  <a:srgbClr val="009999"/>
                </a:solidFill>
              </a:rPr>
              <a:t> </a:t>
            </a:r>
            <a:r>
              <a:rPr lang="en-GB" sz="4000" dirty="0"/>
              <a:t>use real names, organisation names, jargon or acronyms</a:t>
            </a:r>
          </a:p>
          <a:p>
            <a:pPr marL="450850" indent="-450850" fontAlgn="base">
              <a:lnSpc>
                <a:spcPct val="120000"/>
              </a:lnSpc>
              <a:spcBef>
                <a:spcPts val="0"/>
              </a:spcBef>
              <a:spcAft>
                <a:spcPts val="1000"/>
              </a:spcAft>
              <a:buNone/>
            </a:pPr>
            <a:r>
              <a:rPr lang="en-GB" sz="4000" dirty="0"/>
              <a:t>3. 	Be </a:t>
            </a:r>
            <a:r>
              <a:rPr lang="en-GB" sz="4000" b="1" dirty="0">
                <a:solidFill>
                  <a:srgbClr val="009999"/>
                </a:solidFill>
              </a:rPr>
              <a:t>specific</a:t>
            </a:r>
            <a:r>
              <a:rPr lang="en-GB" sz="4000" dirty="0">
                <a:solidFill>
                  <a:srgbClr val="009999"/>
                </a:solidFill>
              </a:rPr>
              <a:t> </a:t>
            </a:r>
            <a:r>
              <a:rPr lang="en-GB" sz="4000" dirty="0"/>
              <a:t>about the </a:t>
            </a:r>
            <a:r>
              <a:rPr lang="en-GB" sz="4000" b="1" dirty="0">
                <a:solidFill>
                  <a:srgbClr val="009999"/>
                </a:solidFill>
              </a:rPr>
              <a:t>change</a:t>
            </a:r>
            <a:r>
              <a:rPr lang="en-GB" sz="4000" dirty="0">
                <a:solidFill>
                  <a:srgbClr val="31859C"/>
                </a:solidFill>
              </a:rPr>
              <a:t> </a:t>
            </a:r>
            <a:r>
              <a:rPr lang="en-GB" sz="4000" dirty="0"/>
              <a:t>and </a:t>
            </a:r>
            <a:r>
              <a:rPr lang="en-GB" sz="4000" b="1" dirty="0">
                <a:solidFill>
                  <a:srgbClr val="009999"/>
                </a:solidFill>
              </a:rPr>
              <a:t>impact</a:t>
            </a:r>
            <a:r>
              <a:rPr lang="en-GB" sz="4000" dirty="0">
                <a:solidFill>
                  <a:srgbClr val="31859C"/>
                </a:solidFill>
              </a:rPr>
              <a:t>  </a:t>
            </a:r>
            <a:r>
              <a:rPr lang="en-GB" sz="4000" dirty="0"/>
              <a:t>- not just the practical but </a:t>
            </a:r>
            <a:r>
              <a:rPr lang="en-GB" sz="4000" b="1" dirty="0">
                <a:solidFill>
                  <a:srgbClr val="009999"/>
                </a:solidFill>
              </a:rPr>
              <a:t>what it meant to the person’s quality of life</a:t>
            </a:r>
            <a:r>
              <a:rPr lang="en-GB" sz="3100" b="1" dirty="0">
                <a:solidFill>
                  <a:srgbClr val="009999"/>
                </a:solidFill>
              </a:rPr>
              <a:t>.</a:t>
            </a:r>
          </a:p>
        </p:txBody>
      </p:sp>
      <p:sp>
        <p:nvSpPr>
          <p:cNvPr id="15" name="Oval 14"/>
          <p:cNvSpPr/>
          <p:nvPr/>
        </p:nvSpPr>
        <p:spPr>
          <a:xfrm rot="706740">
            <a:off x="6104915" y="4885231"/>
            <a:ext cx="2351858" cy="1262042"/>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GB" sz="1600" b="1" dirty="0">
                <a:latin typeface="Arial" panose="020B0604020202020204" pitchFamily="34" charset="0"/>
                <a:cs typeface="Arial" panose="020B0604020202020204" pitchFamily="34" charset="0"/>
              </a:rPr>
              <a:t>Stories can be:</a:t>
            </a:r>
          </a:p>
          <a:p>
            <a:pPr algn="ctr" fontAlgn="base"/>
            <a:r>
              <a:rPr lang="en-GB" sz="1600" b="1" dirty="0">
                <a:solidFill>
                  <a:schemeClr val="bg1"/>
                </a:solidFill>
                <a:latin typeface="Arial" panose="020B0604020202020204" pitchFamily="34" charset="0"/>
                <a:cs typeface="Arial" panose="020B0604020202020204" pitchFamily="34" charset="0"/>
              </a:rPr>
              <a:t>Personal</a:t>
            </a:r>
          </a:p>
          <a:p>
            <a:pPr algn="ctr" fontAlgn="base"/>
            <a:r>
              <a:rPr lang="en-GB" sz="1600" b="1" dirty="0">
                <a:solidFill>
                  <a:schemeClr val="bg1"/>
                </a:solidFill>
                <a:latin typeface="Arial" panose="020B0604020202020204" pitchFamily="34" charset="0"/>
                <a:cs typeface="Arial" panose="020B0604020202020204" pitchFamily="34" charset="0"/>
              </a:rPr>
              <a:t>Team</a:t>
            </a:r>
          </a:p>
          <a:p>
            <a:pPr algn="ctr" fontAlgn="base"/>
            <a:r>
              <a:rPr lang="en-GB" sz="1600" b="1" dirty="0">
                <a:solidFill>
                  <a:schemeClr val="bg1"/>
                </a:solidFill>
                <a:latin typeface="Arial" panose="020B0604020202020204" pitchFamily="34" charset="0"/>
                <a:cs typeface="Arial" panose="020B0604020202020204" pitchFamily="34" charset="0"/>
              </a:rPr>
              <a:t>Service</a:t>
            </a:r>
            <a:endParaRPr lang="en-US" sz="1600" b="1"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BC900B6B-37E5-4440-A105-342FD15C4C6E}"/>
              </a:ext>
            </a:extLst>
          </p:cNvPr>
          <p:cNvPicPr>
            <a:picLocks noChangeAspect="1"/>
          </p:cNvPicPr>
          <p:nvPr/>
        </p:nvPicPr>
        <p:blipFill>
          <a:blip r:embed="rId4"/>
          <a:stretch>
            <a:fillRect/>
          </a:stretch>
        </p:blipFill>
        <p:spPr>
          <a:xfrm>
            <a:off x="299318" y="226963"/>
            <a:ext cx="3186223" cy="1107486"/>
          </a:xfrm>
          <a:prstGeom prst="rect">
            <a:avLst/>
          </a:prstGeom>
        </p:spPr>
      </p:pic>
      <p:sp>
        <p:nvSpPr>
          <p:cNvPr id="16" name="Rectangle 2">
            <a:extLst>
              <a:ext uri="{FF2B5EF4-FFF2-40B4-BE49-F238E27FC236}">
                <a16:creationId xmlns:a16="http://schemas.microsoft.com/office/drawing/2014/main" id="{315C5D29-D5E7-4EA7-AED1-2FEE0674391F}"/>
              </a:ext>
            </a:extLst>
          </p:cNvPr>
          <p:cNvSpPr>
            <a:spLocks noChangeArrowheads="1"/>
          </p:cNvSpPr>
          <p:nvPr/>
        </p:nvSpPr>
        <p:spPr bwMode="auto">
          <a:xfrm>
            <a:off x="338090" y="5013599"/>
            <a:ext cx="581966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Resources for telling your story</a:t>
            </a:r>
          </a:p>
          <a:p>
            <a:pPr marL="261938" marR="0" lvl="0" indent="-261938"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Guide - Share your Small Change, Big Impact story (PDF, 120.18KB)</a:t>
            </a:r>
          </a:p>
          <a:p>
            <a:pPr marL="261938" marR="0" lvl="0" indent="-261938"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Guide - How to write your Small Change, Big Impact story (PDF, 116.9KB)</a:t>
            </a:r>
          </a:p>
          <a:p>
            <a:pPr marL="261938" marR="0" lvl="0" indent="-261938" algn="l" defTabSz="914400" rtl="0" eaLnBrk="0" fontAlgn="base" latinLnBrk="0" hangingPunct="0">
              <a:lnSpc>
                <a:spcPct val="100000"/>
              </a:lnSpc>
              <a:spcBef>
                <a:spcPct val="0"/>
              </a:spcBef>
              <a:spcAft>
                <a:spcPct val="0"/>
              </a:spcAft>
              <a:buClrTx/>
              <a:buSzTx/>
              <a:buFontTx/>
              <a:buChar char="•"/>
            </a:pP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Small Change, Big Impact example stories (PDF, 107.83KB)</a:t>
            </a:r>
          </a:p>
          <a:p>
            <a:pPr defTabSz="914400" eaLnBrk="0" fontAlgn="base" hangingPunct="0">
              <a:spcBef>
                <a:spcPct val="0"/>
              </a:spcBef>
              <a:spcAft>
                <a:spcPct val="0"/>
              </a:spcAft>
            </a:pPr>
            <a:r>
              <a:rPr lang="en-US" altLang="en-US" sz="1200" dirty="0">
                <a:solidFill>
                  <a:srgbClr val="009999"/>
                </a:solidFill>
                <a:latin typeface="Arial" panose="020B0604020202020204" pitchFamily="34" charset="0"/>
                <a:cs typeface="Arial" panose="020B0604020202020204" pitchFamily="34" charset="0"/>
              </a:rPr>
              <a:t>Available at: </a:t>
            </a:r>
            <a:r>
              <a:rPr lang="en-GB" sz="1200" dirty="0">
                <a:latin typeface="Arial" panose="020B0604020202020204" pitchFamily="34" charset="0"/>
                <a:cs typeface="Arial" panose="020B0604020202020204" pitchFamily="34" charset="0"/>
                <a:hlinkClick r:id="rId5"/>
              </a:rPr>
              <a:t>https://www.rcot.co.uk/promoting-occupational-therapy/small-change-big-impact-about-campaign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67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E57109F1-1877-440B-B8D2-1F4BC6E93CDD}"/>
              </a:ext>
            </a:extLst>
          </p:cNvPr>
          <p:cNvPicPr>
            <a:picLocks noChangeAspect="1"/>
          </p:cNvPicPr>
          <p:nvPr/>
        </p:nvPicPr>
        <p:blipFill>
          <a:blip r:embed="rId3"/>
          <a:stretch>
            <a:fillRect/>
          </a:stretch>
        </p:blipFill>
        <p:spPr>
          <a:xfrm>
            <a:off x="299318" y="226963"/>
            <a:ext cx="3186223" cy="1107486"/>
          </a:xfrm>
          <a:prstGeom prst="rect">
            <a:avLst/>
          </a:prstGeom>
        </p:spPr>
      </p:pic>
      <p:sp>
        <p:nvSpPr>
          <p:cNvPr id="13" name="TextBox 12">
            <a:extLst>
              <a:ext uri="{FF2B5EF4-FFF2-40B4-BE49-F238E27FC236}">
                <a16:creationId xmlns:a16="http://schemas.microsoft.com/office/drawing/2014/main" id="{EFAF4971-B0A6-440F-86DE-E9140069BB23}"/>
              </a:ext>
            </a:extLst>
          </p:cNvPr>
          <p:cNvSpPr txBox="1"/>
          <p:nvPr/>
        </p:nvSpPr>
        <p:spPr>
          <a:xfrm>
            <a:off x="3685736" y="226963"/>
            <a:ext cx="3411415" cy="769441"/>
          </a:xfrm>
          <a:prstGeom prst="rect">
            <a:avLst/>
          </a:prstGeom>
          <a:noFill/>
        </p:spPr>
        <p:txBody>
          <a:bodyPr wrap="square" rtlCol="0">
            <a:spAutoFit/>
          </a:bodyPr>
          <a:lstStyle/>
          <a:p>
            <a:r>
              <a:rPr lang="en-GB" sz="4400" b="1" dirty="0">
                <a:solidFill>
                  <a:srgbClr val="009999"/>
                </a:solidFill>
                <a:latin typeface="Arial" panose="020B0604020202020204" pitchFamily="34" charset="0"/>
                <a:cs typeface="Arial" panose="020B0604020202020204" pitchFamily="34" charset="0"/>
              </a:rPr>
              <a:t>Examples</a:t>
            </a:r>
          </a:p>
        </p:txBody>
      </p:sp>
      <p:sp>
        <p:nvSpPr>
          <p:cNvPr id="16" name="Rectangle: Rounded Corners 15">
            <a:extLst>
              <a:ext uri="{FF2B5EF4-FFF2-40B4-BE49-F238E27FC236}">
                <a16:creationId xmlns:a16="http://schemas.microsoft.com/office/drawing/2014/main" id="{52C2CF02-1161-4225-9133-D22DFBA5978C}"/>
              </a:ext>
            </a:extLst>
          </p:cNvPr>
          <p:cNvSpPr/>
          <p:nvPr/>
        </p:nvSpPr>
        <p:spPr>
          <a:xfrm>
            <a:off x="4013586" y="1761115"/>
            <a:ext cx="4759949" cy="1341104"/>
          </a:xfrm>
          <a:prstGeom prst="roundRect">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Shannon was having up to three panic attacks in school a day. These were impacting on her ability to engage in class.</a:t>
            </a:r>
          </a:p>
        </p:txBody>
      </p:sp>
      <p:sp>
        <p:nvSpPr>
          <p:cNvPr id="19" name="Rectangle: Rounded Corners 18">
            <a:extLst>
              <a:ext uri="{FF2B5EF4-FFF2-40B4-BE49-F238E27FC236}">
                <a16:creationId xmlns:a16="http://schemas.microsoft.com/office/drawing/2014/main" id="{FF5F1430-1582-4BCB-B569-463BB7990917}"/>
              </a:ext>
            </a:extLst>
          </p:cNvPr>
          <p:cNvSpPr/>
          <p:nvPr/>
        </p:nvSpPr>
        <p:spPr>
          <a:xfrm>
            <a:off x="4013586" y="3248890"/>
            <a:ext cx="4769734" cy="1391251"/>
          </a:xfrm>
          <a:prstGeom prst="roundRect">
            <a:avLst/>
          </a:prstGeom>
          <a:solidFill>
            <a:srgbClr val="009999">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I taught Shannon mindfulness and breathing techniques to integrate into her daily routine.</a:t>
            </a:r>
          </a:p>
        </p:txBody>
      </p:sp>
      <p:sp>
        <p:nvSpPr>
          <p:cNvPr id="20" name="Rectangle: Rounded Corners 19">
            <a:extLst>
              <a:ext uri="{FF2B5EF4-FFF2-40B4-BE49-F238E27FC236}">
                <a16:creationId xmlns:a16="http://schemas.microsoft.com/office/drawing/2014/main" id="{C20EFC62-AED5-4A1E-A5A9-5AB0EAAE65EA}"/>
              </a:ext>
            </a:extLst>
          </p:cNvPr>
          <p:cNvSpPr/>
          <p:nvPr/>
        </p:nvSpPr>
        <p:spPr>
          <a:xfrm>
            <a:off x="4055806" y="4855987"/>
            <a:ext cx="4769735" cy="1452778"/>
          </a:xfrm>
          <a:prstGeom prst="roundRect">
            <a:avLst/>
          </a:prstGeom>
          <a:solidFill>
            <a:srgbClr val="E88018">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Shannon’s panic attacks stopped and were no longer a barrier to her participation in class.</a:t>
            </a:r>
          </a:p>
        </p:txBody>
      </p:sp>
      <p:sp>
        <p:nvSpPr>
          <p:cNvPr id="2" name="Arrow: Right 1">
            <a:extLst>
              <a:ext uri="{FF2B5EF4-FFF2-40B4-BE49-F238E27FC236}">
                <a16:creationId xmlns:a16="http://schemas.microsoft.com/office/drawing/2014/main" id="{B80920FA-8E9E-4DC7-88FC-100FF431A39A}"/>
              </a:ext>
            </a:extLst>
          </p:cNvPr>
          <p:cNvSpPr/>
          <p:nvPr/>
        </p:nvSpPr>
        <p:spPr>
          <a:xfrm>
            <a:off x="299318" y="1506694"/>
            <a:ext cx="3695127" cy="15634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was the challenge?</a:t>
            </a:r>
          </a:p>
        </p:txBody>
      </p:sp>
      <p:sp>
        <p:nvSpPr>
          <p:cNvPr id="11" name="Arrow: Right 10">
            <a:extLst>
              <a:ext uri="{FF2B5EF4-FFF2-40B4-BE49-F238E27FC236}">
                <a16:creationId xmlns:a16="http://schemas.microsoft.com/office/drawing/2014/main" id="{460510C9-E5EB-41D4-A539-F6A377DF8520}"/>
              </a:ext>
            </a:extLst>
          </p:cNvPr>
          <p:cNvSpPr/>
          <p:nvPr/>
        </p:nvSpPr>
        <p:spPr>
          <a:xfrm>
            <a:off x="299317" y="3165012"/>
            <a:ext cx="3695127" cy="1563496"/>
          </a:xfrm>
          <a:prstGeom prs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did you change?</a:t>
            </a:r>
          </a:p>
        </p:txBody>
      </p:sp>
      <p:sp>
        <p:nvSpPr>
          <p:cNvPr id="14" name="Arrow: Right 13">
            <a:extLst>
              <a:ext uri="{FF2B5EF4-FFF2-40B4-BE49-F238E27FC236}">
                <a16:creationId xmlns:a16="http://schemas.microsoft.com/office/drawing/2014/main" id="{66BB68E8-B302-49E0-9E0A-26F29F980A7B}"/>
              </a:ext>
            </a:extLst>
          </p:cNvPr>
          <p:cNvSpPr/>
          <p:nvPr/>
        </p:nvSpPr>
        <p:spPr>
          <a:xfrm>
            <a:off x="318459" y="4822466"/>
            <a:ext cx="3695127" cy="1595526"/>
          </a:xfrm>
          <a:prstGeom prst="rightArrow">
            <a:avLst/>
          </a:prstGeom>
          <a:solidFill>
            <a:srgbClr val="E88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impact did you make?</a:t>
            </a:r>
          </a:p>
        </p:txBody>
      </p:sp>
    </p:spTree>
    <p:extLst>
      <p:ext uri="{BB962C8B-B14F-4D97-AF65-F5344CB8AC3E}">
        <p14:creationId xmlns:p14="http://schemas.microsoft.com/office/powerpoint/2010/main" val="199581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F8EDC0E-A899-4DB1-A588-131F358C8A82}"/>
              </a:ext>
            </a:extLst>
          </p:cNvPr>
          <p:cNvPicPr>
            <a:picLocks noChangeAspect="1"/>
          </p:cNvPicPr>
          <p:nvPr/>
        </p:nvPicPr>
        <p:blipFill>
          <a:blip r:embed="rId3"/>
          <a:stretch>
            <a:fillRect/>
          </a:stretch>
        </p:blipFill>
        <p:spPr>
          <a:xfrm>
            <a:off x="299318" y="226963"/>
            <a:ext cx="3186223" cy="1107486"/>
          </a:xfrm>
          <a:prstGeom prst="rect">
            <a:avLst/>
          </a:prstGeom>
        </p:spPr>
      </p:pic>
      <p:sp>
        <p:nvSpPr>
          <p:cNvPr id="6" name="TextBox 5">
            <a:extLst>
              <a:ext uri="{FF2B5EF4-FFF2-40B4-BE49-F238E27FC236}">
                <a16:creationId xmlns:a16="http://schemas.microsoft.com/office/drawing/2014/main" id="{5674E3D6-82E2-4F89-82AA-6053D43AB4D2}"/>
              </a:ext>
            </a:extLst>
          </p:cNvPr>
          <p:cNvSpPr txBox="1"/>
          <p:nvPr/>
        </p:nvSpPr>
        <p:spPr>
          <a:xfrm>
            <a:off x="3685736" y="226963"/>
            <a:ext cx="3411415" cy="769441"/>
          </a:xfrm>
          <a:prstGeom prst="rect">
            <a:avLst/>
          </a:prstGeom>
          <a:noFill/>
        </p:spPr>
        <p:txBody>
          <a:bodyPr wrap="square" rtlCol="0">
            <a:spAutoFit/>
          </a:bodyPr>
          <a:lstStyle/>
          <a:p>
            <a:r>
              <a:rPr lang="en-GB" sz="4400" b="1" dirty="0">
                <a:solidFill>
                  <a:srgbClr val="009999"/>
                </a:solidFill>
                <a:latin typeface="Arial" panose="020B0604020202020204" pitchFamily="34" charset="0"/>
                <a:cs typeface="Arial" panose="020B0604020202020204" pitchFamily="34" charset="0"/>
              </a:rPr>
              <a:t>Examples</a:t>
            </a:r>
          </a:p>
        </p:txBody>
      </p:sp>
      <p:sp>
        <p:nvSpPr>
          <p:cNvPr id="7" name="Arrow: Right 6">
            <a:extLst>
              <a:ext uri="{FF2B5EF4-FFF2-40B4-BE49-F238E27FC236}">
                <a16:creationId xmlns:a16="http://schemas.microsoft.com/office/drawing/2014/main" id="{9F17807C-7F31-4357-987F-5FFA6D40A449}"/>
              </a:ext>
            </a:extLst>
          </p:cNvPr>
          <p:cNvSpPr/>
          <p:nvPr/>
        </p:nvSpPr>
        <p:spPr>
          <a:xfrm>
            <a:off x="299318" y="1474664"/>
            <a:ext cx="3695127" cy="159552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was the challenge?</a:t>
            </a:r>
          </a:p>
        </p:txBody>
      </p:sp>
      <p:sp>
        <p:nvSpPr>
          <p:cNvPr id="8" name="Arrow: Right 7">
            <a:extLst>
              <a:ext uri="{FF2B5EF4-FFF2-40B4-BE49-F238E27FC236}">
                <a16:creationId xmlns:a16="http://schemas.microsoft.com/office/drawing/2014/main" id="{6436D2D9-41B3-41F5-B467-0A8C8296C6A9}"/>
              </a:ext>
            </a:extLst>
          </p:cNvPr>
          <p:cNvSpPr/>
          <p:nvPr/>
        </p:nvSpPr>
        <p:spPr>
          <a:xfrm>
            <a:off x="299317" y="3165012"/>
            <a:ext cx="3695127" cy="1563496"/>
          </a:xfrm>
          <a:prstGeom prst="right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did you change?</a:t>
            </a:r>
          </a:p>
        </p:txBody>
      </p:sp>
      <p:sp>
        <p:nvSpPr>
          <p:cNvPr id="9" name="Arrow: Right 8">
            <a:extLst>
              <a:ext uri="{FF2B5EF4-FFF2-40B4-BE49-F238E27FC236}">
                <a16:creationId xmlns:a16="http://schemas.microsoft.com/office/drawing/2014/main" id="{713715CC-6018-41E7-BA83-1FF50BEFACA9}"/>
              </a:ext>
            </a:extLst>
          </p:cNvPr>
          <p:cNvSpPr/>
          <p:nvPr/>
        </p:nvSpPr>
        <p:spPr>
          <a:xfrm>
            <a:off x="318459" y="4822466"/>
            <a:ext cx="3695127" cy="1595526"/>
          </a:xfrm>
          <a:prstGeom prst="rightArrow">
            <a:avLst/>
          </a:prstGeom>
          <a:solidFill>
            <a:srgbClr val="E88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chemeClr val="tx1"/>
                </a:solidFill>
                <a:latin typeface="Arial" panose="020B0604020202020204" pitchFamily="34" charset="0"/>
                <a:cs typeface="Arial" panose="020B0604020202020204" pitchFamily="34" charset="0"/>
              </a:rPr>
              <a:t>What impact did you make?</a:t>
            </a:r>
          </a:p>
        </p:txBody>
      </p:sp>
      <p:sp>
        <p:nvSpPr>
          <p:cNvPr id="10" name="Rectangle: Rounded Corners 9">
            <a:extLst>
              <a:ext uri="{FF2B5EF4-FFF2-40B4-BE49-F238E27FC236}">
                <a16:creationId xmlns:a16="http://schemas.microsoft.com/office/drawing/2014/main" id="{A8933D25-CCA7-4467-93CC-01BCD5EC3A30}"/>
              </a:ext>
            </a:extLst>
          </p:cNvPr>
          <p:cNvSpPr/>
          <p:nvPr/>
        </p:nvSpPr>
        <p:spPr>
          <a:xfrm>
            <a:off x="4013586" y="1761115"/>
            <a:ext cx="4759949" cy="1341104"/>
          </a:xfrm>
          <a:prstGeom prst="roundRect">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GB" sz="1800" dirty="0">
                <a:solidFill>
                  <a:schemeClr val="tx1"/>
                </a:solidFill>
                <a:latin typeface="Arial" panose="020B0604020202020204" pitchFamily="34" charset="0"/>
                <a:ea typeface="Calibri" panose="020F0502020204030204" pitchFamily="34" charset="0"/>
                <a:cs typeface="Arial" panose="020B0604020202020204" pitchFamily="34" charset="0"/>
              </a:rPr>
              <a:t>There were a large number of older people calling 999 and being taken by ambulance to the emergency department following a fall.</a:t>
            </a:r>
            <a:endPar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0C5294A-9DBF-4CA5-B3EC-F24187E2D021}"/>
              </a:ext>
            </a:extLst>
          </p:cNvPr>
          <p:cNvSpPr/>
          <p:nvPr/>
        </p:nvSpPr>
        <p:spPr>
          <a:xfrm>
            <a:off x="4003801" y="4869990"/>
            <a:ext cx="4769734" cy="1391251"/>
          </a:xfrm>
          <a:prstGeom prst="roundRect">
            <a:avLst/>
          </a:prstGeom>
          <a:solidFill>
            <a:srgbClr val="E88018">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86% of the people visited remained at home which was better for them and led to significant financial savings.</a:t>
            </a:r>
          </a:p>
        </p:txBody>
      </p:sp>
      <p:sp>
        <p:nvSpPr>
          <p:cNvPr id="12" name="Rectangle: Rounded Corners 11">
            <a:extLst>
              <a:ext uri="{FF2B5EF4-FFF2-40B4-BE49-F238E27FC236}">
                <a16:creationId xmlns:a16="http://schemas.microsoft.com/office/drawing/2014/main" id="{A3A9F313-38EC-461D-AE3F-77F45FD33A5D}"/>
              </a:ext>
            </a:extLst>
          </p:cNvPr>
          <p:cNvSpPr/>
          <p:nvPr/>
        </p:nvSpPr>
        <p:spPr>
          <a:xfrm>
            <a:off x="4012021" y="3275730"/>
            <a:ext cx="4769735" cy="1452778"/>
          </a:xfrm>
          <a:prstGeom prst="roundRect">
            <a:avLst/>
          </a:prstGeom>
          <a:solidFill>
            <a:srgbClr val="009999">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GB"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Introduced a dedicated falls response team to attend to 999 calls with an occupational therapist and paramedic working together to keep people at home.</a:t>
            </a:r>
          </a:p>
        </p:txBody>
      </p:sp>
    </p:spTree>
    <p:extLst>
      <p:ext uri="{BB962C8B-B14F-4D97-AF65-F5344CB8AC3E}">
        <p14:creationId xmlns:p14="http://schemas.microsoft.com/office/powerpoint/2010/main" val="577216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5889</TotalTime>
  <Words>1962</Words>
  <Application>Microsoft Office PowerPoint</Application>
  <PresentationFormat>On-screen Show (4:3)</PresentationFormat>
  <Paragraphs>260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Clare Leggett</cp:lastModifiedBy>
  <cp:revision>212</cp:revision>
  <cp:lastPrinted>2020-02-10T16:55:35Z</cp:lastPrinted>
  <dcterms:created xsi:type="dcterms:W3CDTF">2018-12-11T14:40:29Z</dcterms:created>
  <dcterms:modified xsi:type="dcterms:W3CDTF">2020-02-19T15:54:15Z</dcterms:modified>
</cp:coreProperties>
</file>