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4" r:id="rId3"/>
    <p:sldId id="261" r:id="rId4"/>
    <p:sldId id="265" r:id="rId5"/>
    <p:sldId id="266" r:id="rId6"/>
    <p:sldId id="267" r:id="rId7"/>
    <p:sldId id="268" r:id="rId8"/>
    <p:sldId id="270" r:id="rId9"/>
    <p:sldId id="272" r:id="rId10"/>
    <p:sldId id="273" r:id="rId11"/>
    <p:sldId id="274" r:id="rId12"/>
    <p:sldId id="275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1AB19-2DC3-4EDD-8FEB-96644E996369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E9E60-A686-4006-B2F3-8977732DF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1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9E60-A686-4006-B2F3-8977732DFA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93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9E60-A686-4006-B2F3-8977732DFA6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93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9E60-A686-4006-B2F3-8977732DFA6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93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9E60-A686-4006-B2F3-8977732DFA6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93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9E60-A686-4006-B2F3-8977732DFA6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93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9E60-A686-4006-B2F3-8977732DFA6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93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9E60-A686-4006-B2F3-8977732DFA6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93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9E60-A686-4006-B2F3-8977732DFA6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936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9E60-A686-4006-B2F3-8977732DFA6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93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E9E60-A686-4006-B2F3-8977732DFA6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99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25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43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71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41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944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477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603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64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713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24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511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72D7-B57E-4580-8C43-16B7585758E2}" type="datetimeFigureOut">
              <a:rPr lang="en-GB" smtClean="0"/>
              <a:t>19/02/2020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778EF-65A7-400C-8C93-0C4233E21A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59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https://www.youtube.com/watch?v=bFF5PoVngKM&amp;feature=youtu.b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O8KLl6Wx6_k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9" descr="SocialMediaLink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1564255" y="2017752"/>
            <a:ext cx="6015493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 sz="2400" dirty="0">
                <a:latin typeface="Frutiger 87ExtraBlackCn" pitchFamily="34" charset="0"/>
              </a:rPr>
              <a:t>Royal College of Occupational Therapists</a:t>
            </a:r>
          </a:p>
          <a:p>
            <a:endParaRPr lang="en-GB" altLang="en-US" sz="2400" dirty="0">
              <a:latin typeface="Frutiger 87ExtraBlackCn" pitchFamily="34" charset="0"/>
            </a:endParaRPr>
          </a:p>
          <a:p>
            <a:r>
              <a:rPr lang="en-GB" altLang="en-US" sz="2400" dirty="0">
                <a:latin typeface="Frutiger 87ExtraBlackCn" pitchFamily="34" charset="0"/>
              </a:rPr>
              <a:t>Strategic Intentions &amp; pledge campaign</a:t>
            </a:r>
          </a:p>
          <a:p>
            <a:endParaRPr lang="en-GB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1987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460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49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4370" cy="7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85" y="4790490"/>
            <a:ext cx="25606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 flipH="1">
            <a:off x="611559" y="627534"/>
            <a:ext cx="64807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Frutiger 87ExtraBlackCn" pitchFamily="34" charset="0"/>
              </a:rPr>
              <a:t>How can you get involved?</a:t>
            </a:r>
            <a:endParaRPr lang="en-GB" dirty="0">
              <a:latin typeface="Frutiger 55 Roman" pitchFamily="34" charset="0"/>
            </a:endParaRPr>
          </a:p>
          <a:p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Tell us what you think!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What can we do to keep the campaign fresh &amp; appealing to members?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What can we do to make it appealing to other stakeholders?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Make a pledge!</a:t>
            </a:r>
          </a:p>
          <a:p>
            <a:endParaRPr lang="en-GB" dirty="0">
              <a:latin typeface="Frutiger 55 Roman" pitchFamily="34" charset="0"/>
            </a:endParaRPr>
          </a:p>
          <a:p>
            <a:endParaRPr lang="en-GB" dirty="0">
              <a:latin typeface="Frutiger 87ExtraBlackCn" pitchFamily="34" charset="0"/>
            </a:endParaRPr>
          </a:p>
          <a:p>
            <a:endParaRPr lang="en-GB" dirty="0"/>
          </a:p>
          <a:p>
            <a:endParaRPr lang="en-GB" dirty="0">
              <a:latin typeface="Frutiger 87ExtraBlackCn" pitchFamily="34" charset="0"/>
            </a:endParaRPr>
          </a:p>
        </p:txBody>
      </p:sp>
      <p:pic>
        <p:nvPicPr>
          <p:cNvPr id="8" name="Picture 9" descr="SocialMediaLink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36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49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" t="1604" r="1677" b="1633"/>
          <a:stretch/>
        </p:blipFill>
        <p:spPr bwMode="auto">
          <a:xfrm>
            <a:off x="1835696" y="1059582"/>
            <a:ext cx="5087559" cy="3370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4370" cy="7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85" y="4790490"/>
            <a:ext cx="25606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 flipH="1">
            <a:off x="611559" y="495535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Frutiger 87ExtraBlackCn" pitchFamily="34" charset="0"/>
              </a:rPr>
              <a:t>How can you get involved?</a:t>
            </a:r>
            <a:endParaRPr lang="en-GB" dirty="0">
              <a:latin typeface="Frutiger 55 Roman" pitchFamily="34" charset="0"/>
            </a:endParaRPr>
          </a:p>
          <a:p>
            <a:endParaRPr lang="en-GB" dirty="0">
              <a:latin typeface="Frutiger 55 Roman" pitchFamily="34" charset="0"/>
            </a:endParaRPr>
          </a:p>
          <a:p>
            <a:endParaRPr lang="en-GB" dirty="0">
              <a:latin typeface="Frutiger 87ExtraBlackCn" pitchFamily="34" charset="0"/>
            </a:endParaRPr>
          </a:p>
          <a:p>
            <a:endParaRPr lang="en-GB" dirty="0"/>
          </a:p>
          <a:p>
            <a:endParaRPr lang="en-GB" dirty="0">
              <a:latin typeface="Frutiger 87ExtraBlackCn" pitchFamily="34" charset="0"/>
            </a:endParaRPr>
          </a:p>
        </p:txBody>
      </p:sp>
      <p:pic>
        <p:nvPicPr>
          <p:cNvPr id="8" name="Picture 9" descr="SocialMediaLinks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67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49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 dirty="0"/>
              <a:t>www.rcot.co.uk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4370" cy="7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85" y="4790490"/>
            <a:ext cx="25606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 flipH="1">
            <a:off x="611559" y="627534"/>
            <a:ext cx="64807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>
              <a:latin typeface="Frutiger 55 Roman" pitchFamily="34" charset="0"/>
            </a:endParaRPr>
          </a:p>
          <a:p>
            <a:endParaRPr lang="en-GB" dirty="0">
              <a:latin typeface="Frutiger 55 Roman" pitchFamily="34" charset="0"/>
            </a:endParaRPr>
          </a:p>
          <a:p>
            <a:endParaRPr lang="en-GB" dirty="0">
              <a:latin typeface="Frutiger 87ExtraBlackCn" pitchFamily="34" charset="0"/>
            </a:endParaRPr>
          </a:p>
          <a:p>
            <a:endParaRPr lang="en-GB" dirty="0"/>
          </a:p>
          <a:p>
            <a:endParaRPr lang="en-GB" dirty="0">
              <a:latin typeface="Frutiger 87ExtraBlackCn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99583" y="2017752"/>
            <a:ext cx="45448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>
                <a:latin typeface="Frutiger 87ExtraBlackCn" pitchFamily="34" charset="0"/>
              </a:rPr>
              <a:t>Thank you!</a:t>
            </a:r>
          </a:p>
        </p:txBody>
      </p:sp>
      <p:pic>
        <p:nvPicPr>
          <p:cNvPr id="8" name="Picture 9" descr="SocialMediaLink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11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9" descr="SocialMediaLink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4774406"/>
            <a:ext cx="2562225" cy="20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sp>
        <p:nvSpPr>
          <p:cNvPr id="2053" name="TextBox 1"/>
          <p:cNvSpPr txBox="1">
            <a:spLocks noChangeArrowheads="1"/>
          </p:cNvSpPr>
          <p:nvPr/>
        </p:nvSpPr>
        <p:spPr bwMode="auto">
          <a:xfrm>
            <a:off x="691408" y="627138"/>
            <a:ext cx="8136904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GB" altLang="en-US" b="1" dirty="0">
                <a:latin typeface="Frutiger 87ExtraBlackCn" pitchFamily="34" charset="0"/>
              </a:rPr>
              <a:t>Agenda</a:t>
            </a:r>
          </a:p>
          <a:p>
            <a:endParaRPr lang="en-GB" altLang="en-US" dirty="0">
              <a:latin typeface="Frutiger 87ExtraBlackC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Frutiger 55 Roman" pitchFamily="34" charset="0"/>
              </a:rPr>
              <a:t>Reminder of the Strategic Intentions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Frutiger 55 Roman" pitchFamily="34" charset="0"/>
              </a:rPr>
              <a:t>Why do we have them?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Frutiger 55 Roman" pitchFamily="34" charset="0"/>
              </a:rPr>
              <a:t>Why pledges?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Frutiger 55 Roman" pitchFamily="34" charset="0"/>
              </a:rPr>
              <a:t>Launching the pledge campaign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Frutiger 55 Roman" pitchFamily="34" charset="0"/>
              </a:rPr>
              <a:t>RCOT pledges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Frutiger 55 Roman" pitchFamily="34" charset="0"/>
              </a:rPr>
              <a:t>Member pledges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dirty="0">
                <a:latin typeface="Frutiger 55 Roman" pitchFamily="34" charset="0"/>
              </a:rPr>
              <a:t>Get involved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44" y="123478"/>
            <a:ext cx="1931987" cy="7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9" descr="SocialMediaLink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72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49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40591"/>
            <a:ext cx="5328592" cy="286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4370" cy="7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85" y="4790490"/>
            <a:ext cx="25606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11560" y="555526"/>
            <a:ext cx="3190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Frutiger 87ExtraBlackCn" pitchFamily="34" charset="0"/>
              </a:rPr>
              <a:t>The Strategic Intentions</a:t>
            </a:r>
          </a:p>
        </p:txBody>
      </p:sp>
      <p:pic>
        <p:nvPicPr>
          <p:cNvPr id="8" name="Picture 9" descr="SocialMediaLinks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323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02" y="35749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4370" cy="7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85" y="4790490"/>
            <a:ext cx="25606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7544" y="1556088"/>
            <a:ext cx="792088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Demonstrate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To shape RCOT’s response to changes in health and social 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To raise the profile of occupational therapy and its value to UK citizens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Provide a framework to support members and the wider profession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Secure the future of the profession </a:t>
            </a:r>
          </a:p>
        </p:txBody>
      </p:sp>
      <p:sp>
        <p:nvSpPr>
          <p:cNvPr id="7" name="Rectangle 6"/>
          <p:cNvSpPr/>
          <p:nvPr/>
        </p:nvSpPr>
        <p:spPr>
          <a:xfrm flipH="1">
            <a:off x="467543" y="627534"/>
            <a:ext cx="59766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Frutiger 87ExtraBlackCn" pitchFamily="34" charset="0"/>
              </a:rPr>
              <a:t>Why does RCOT have Strategic Intentions?</a:t>
            </a:r>
          </a:p>
        </p:txBody>
      </p:sp>
      <p:pic>
        <p:nvPicPr>
          <p:cNvPr id="8" name="Picture 9" descr="SocialMediaLink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49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49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4370" cy="7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85" y="4790490"/>
            <a:ext cx="25606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 flipH="1">
            <a:off x="611558" y="627534"/>
            <a:ext cx="763284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Frutiger 87ExtraBlackCn" pitchFamily="34" charset="0"/>
              </a:rPr>
              <a:t>Why pledges?</a:t>
            </a:r>
          </a:p>
          <a:p>
            <a:endParaRPr lang="en-GB" sz="1600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Frutiger 55 Roman" pitchFamily="34" charset="0"/>
              </a:rPr>
              <a:t>To ensure new Strategic Intentions are not just ‘internal’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Frutiger 55 Roman" pitchFamily="34" charset="0"/>
              </a:rPr>
              <a:t>RCOT needs the commitment of all its stakeholders, but especially members, in order to achieve its Strategic Intentions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Frutiger 55 Roman" pitchFamily="34" charset="0"/>
              </a:rPr>
              <a:t>Pledge campaign asks individuals or groups to set a goal or make a commitment – their pledge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Frutiger 55 Roman" pitchFamily="34" charset="0"/>
              </a:rPr>
              <a:t>Combined, the pledges will comprise RCOT’s journey towards achieving its Strategic Intentions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Frutiger 55 Roman" pitchFamily="34" charset="0"/>
              </a:rPr>
              <a:t>The idea was developed with occupational therapists – the idea resonated with the occupational therapy approach – make a plan towards achieving a goal </a:t>
            </a:r>
          </a:p>
        </p:txBody>
      </p:sp>
      <p:pic>
        <p:nvPicPr>
          <p:cNvPr id="8" name="Picture 9" descr="SocialMediaLink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63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49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4370" cy="7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85" y="4790490"/>
            <a:ext cx="25606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 flipH="1">
            <a:off x="611559" y="442868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Frutiger 87ExtraBlackCn" pitchFamily="34" charset="0"/>
              </a:rPr>
              <a:t>Launching the pledge campaign…</a:t>
            </a:r>
          </a:p>
        </p:txBody>
      </p:sp>
      <p:sp>
        <p:nvSpPr>
          <p:cNvPr id="2" name="Rectangle 1"/>
          <p:cNvSpPr/>
          <p:nvPr/>
        </p:nvSpPr>
        <p:spPr>
          <a:xfrm>
            <a:off x="3004712" y="2387084"/>
            <a:ext cx="313457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6"/>
              </a:rPr>
              <a:t>https://youtu.be/O8KLl6Wx6_k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5122" name="Picture 2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532" y="1020763"/>
            <a:ext cx="5468937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SocialMediaLinks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356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49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4370" cy="7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85" y="4790490"/>
            <a:ext cx="25606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 flipH="1">
            <a:off x="611557" y="627534"/>
            <a:ext cx="763285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Frutiger 87ExtraBlackCn" pitchFamily="34" charset="0"/>
              </a:rPr>
              <a:t>We made some pledges of our own:</a:t>
            </a:r>
          </a:p>
          <a:p>
            <a:endParaRPr lang="en-GB" dirty="0">
              <a:latin typeface="Frutiger 87ExtraBlackC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Frutiger 55 Roman" pitchFamily="34" charset="0"/>
              </a:rPr>
              <a:t>RCOT pledges to encourage innovative cutting edge occupational therapy theory and practice. </a:t>
            </a:r>
            <a:r>
              <a:rPr lang="en-GB" sz="1200" dirty="0">
                <a:solidFill>
                  <a:srgbClr val="FF0000"/>
                </a:solidFill>
                <a:latin typeface="Frutiger 55 Roman" pitchFamily="34" charset="0"/>
              </a:rPr>
              <a:t>(Position the profession, and our members, for the 21</a:t>
            </a:r>
            <a:r>
              <a:rPr lang="en-GB" sz="1200" baseline="30000" dirty="0">
                <a:solidFill>
                  <a:srgbClr val="FF0000"/>
                </a:solidFill>
                <a:latin typeface="Frutiger 55 Roman" pitchFamily="34" charset="0"/>
              </a:rPr>
              <a:t>st</a:t>
            </a:r>
            <a:r>
              <a:rPr lang="en-GB" sz="1200" dirty="0">
                <a:solidFill>
                  <a:srgbClr val="FF0000"/>
                </a:solidFill>
                <a:latin typeface="Frutiger 55 Roman" pitchFamily="34" charset="0"/>
              </a:rPr>
              <a:t> Century)</a:t>
            </a:r>
            <a:endParaRPr lang="en-GB" dirty="0">
              <a:solidFill>
                <a:srgbClr val="FF0000"/>
              </a:solidFill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Frutiger 55 Roman" pitchFamily="34" charset="0"/>
              </a:rPr>
              <a:t>RCOT pledges to influence decision-makers at the highest level to ensure that UK citizens have access to, and benefit from, high quality occupational therapy services. </a:t>
            </a:r>
            <a:r>
              <a:rPr lang="en-GB" sz="1200" dirty="0">
                <a:solidFill>
                  <a:srgbClr val="FF0000"/>
                </a:solidFill>
                <a:latin typeface="Frutiger 55 Roman" pitchFamily="34" charset="0"/>
              </a:rPr>
              <a:t>(Enhance the profile of the profession to a range of audiences)</a:t>
            </a:r>
            <a:endParaRPr lang="en-GB" dirty="0">
              <a:solidFill>
                <a:srgbClr val="FF0000"/>
              </a:solidFill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Frutiger 55 Roman" pitchFamily="34" charset="0"/>
              </a:rPr>
              <a:t>RCOT pledges to promote occupational therapy through activities such as conference speaking and working with the media. </a:t>
            </a:r>
            <a:r>
              <a:rPr lang="en-GB" sz="1200" dirty="0">
                <a:solidFill>
                  <a:srgbClr val="FF0000"/>
                </a:solidFill>
                <a:latin typeface="Frutiger 55 Roman" pitchFamily="34" charset="0"/>
              </a:rPr>
              <a:t>(Enhance the profile of the profession to a range of audiences) </a:t>
            </a:r>
            <a:endParaRPr lang="en-GB" dirty="0">
              <a:solidFill>
                <a:srgbClr val="FF0000"/>
              </a:solidFill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Frutiger 55 Roman" pitchFamily="34" charset="0"/>
              </a:rPr>
              <a:t>RCOT pledges to offer the very best service to its members through ongoing development of member benefits.</a:t>
            </a:r>
            <a:r>
              <a:rPr lang="en-GB" sz="1200" dirty="0">
                <a:latin typeface="Frutiger 55 Roman" pitchFamily="34" charset="0"/>
              </a:rPr>
              <a:t> </a:t>
            </a:r>
            <a:r>
              <a:rPr lang="en-GB" sz="1200" dirty="0">
                <a:solidFill>
                  <a:srgbClr val="FF0000"/>
                </a:solidFill>
                <a:latin typeface="Frutiger 55 Roman" pitchFamily="34" charset="0"/>
              </a:rPr>
              <a:t>(Ensure RCOT is a thriving membership organisation within which members flourish)</a:t>
            </a:r>
          </a:p>
          <a:p>
            <a:endParaRPr lang="en-GB" dirty="0">
              <a:latin typeface="Frutiger 87ExtraBlackCn" pitchFamily="34" charset="0"/>
            </a:endParaRPr>
          </a:p>
        </p:txBody>
      </p:sp>
      <p:pic>
        <p:nvPicPr>
          <p:cNvPr id="8" name="Picture 9" descr="SocialMediaLink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628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49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4370" cy="7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85" y="4790490"/>
            <a:ext cx="25606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 flipH="1">
            <a:off x="611559" y="627534"/>
            <a:ext cx="64807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Frutiger 87ExtraBlackCn" pitchFamily="34" charset="0"/>
              </a:rPr>
              <a:t>Member pledges so far…</a:t>
            </a:r>
          </a:p>
          <a:p>
            <a:endParaRPr lang="en-GB" dirty="0">
              <a:latin typeface="Frutiger 87ExtraBlackCn" pitchFamily="34" charset="0"/>
            </a:endParaRPr>
          </a:p>
          <a:p>
            <a:r>
              <a:rPr lang="en-GB" dirty="0">
                <a:latin typeface="Frutiger 87ExtraBlackCn" pitchFamily="34" charset="0"/>
              </a:rPr>
              <a:t>The pledges….</a:t>
            </a:r>
          </a:p>
          <a:p>
            <a:endParaRPr lang="en-GB" dirty="0">
              <a:latin typeface="Frutiger 87ExtraBlackC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Value of occupational therapy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Learning, knowledge sharing &amp; CPD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Defining and claiming occupation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Small, yet vital contributions – I will tweet more!!</a:t>
            </a:r>
          </a:p>
          <a:p>
            <a:endParaRPr lang="en-GB" dirty="0">
              <a:latin typeface="Frutiger 55 Roman" pitchFamily="34" charset="0"/>
            </a:endParaRPr>
          </a:p>
          <a:p>
            <a:endParaRPr lang="en-GB" dirty="0">
              <a:latin typeface="Frutiger 55 Roman" pitchFamily="34" charset="0"/>
            </a:endParaRPr>
          </a:p>
          <a:p>
            <a:endParaRPr lang="en-GB" dirty="0">
              <a:latin typeface="Frutiger 87ExtraBlackCn" pitchFamily="34" charset="0"/>
            </a:endParaRPr>
          </a:p>
          <a:p>
            <a:endParaRPr lang="en-GB" dirty="0"/>
          </a:p>
          <a:p>
            <a:endParaRPr lang="en-GB" dirty="0">
              <a:latin typeface="Frutiger 87ExtraBlackCn" pitchFamily="34" charset="0"/>
            </a:endParaRPr>
          </a:p>
        </p:txBody>
      </p:sp>
      <p:pic>
        <p:nvPicPr>
          <p:cNvPr id="8" name="Picture 9" descr="SocialMediaLink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2762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749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Box 3"/>
          <p:cNvSpPr txBox="1">
            <a:spLocks noChangeArrowheads="1"/>
          </p:cNvSpPr>
          <p:nvPr/>
        </p:nvSpPr>
        <p:spPr bwMode="auto">
          <a:xfrm>
            <a:off x="3354389" y="4722019"/>
            <a:ext cx="24352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altLang="en-US" sz="1600" b="1"/>
              <a:t>www.rcot.co.uk</a:t>
            </a: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3478"/>
            <a:ext cx="1934370" cy="74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3485" y="4790490"/>
            <a:ext cx="2560637" cy="20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 flipH="1">
            <a:off x="611559" y="627534"/>
            <a:ext cx="64807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Frutiger 87ExtraBlackCn" pitchFamily="34" charset="0"/>
              </a:rPr>
              <a:t>Why is it important we identify themes…</a:t>
            </a:r>
          </a:p>
          <a:p>
            <a:endParaRPr lang="en-GB" dirty="0">
              <a:latin typeface="Frutiger 87ExtraBlackCn" pitchFamily="34" charset="0"/>
            </a:endParaRPr>
          </a:p>
          <a:p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Understand what is important to our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Ensure we are providing the right support &amp; resources to help them achieve their pledge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Frutiger 55 Roman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Frutiger 55 Roman" pitchFamily="34" charset="0"/>
              </a:rPr>
              <a:t>Identify areas where we need to provide more support to members to encourage more pledges in a certain area – i.e. leadership</a:t>
            </a:r>
          </a:p>
          <a:p>
            <a:endParaRPr lang="en-GB" dirty="0">
              <a:latin typeface="Frutiger 55 Roman" pitchFamily="34" charset="0"/>
            </a:endParaRPr>
          </a:p>
          <a:p>
            <a:endParaRPr lang="en-GB" dirty="0">
              <a:latin typeface="Frutiger 55 Roman" pitchFamily="34" charset="0"/>
            </a:endParaRPr>
          </a:p>
          <a:p>
            <a:endParaRPr lang="en-GB" dirty="0">
              <a:latin typeface="Frutiger 87ExtraBlackCn" pitchFamily="34" charset="0"/>
            </a:endParaRPr>
          </a:p>
          <a:p>
            <a:endParaRPr lang="en-GB" dirty="0"/>
          </a:p>
          <a:p>
            <a:endParaRPr lang="en-GB" dirty="0">
              <a:latin typeface="Frutiger 87ExtraBlackCn" pitchFamily="34" charset="0"/>
            </a:endParaRPr>
          </a:p>
        </p:txBody>
      </p:sp>
      <p:pic>
        <p:nvPicPr>
          <p:cNvPr id="8" name="Picture 9" descr="SocialMediaLink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4722019"/>
            <a:ext cx="2631908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7079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560</Words>
  <Application>Microsoft Office PowerPoint</Application>
  <PresentationFormat>On-screen Show (16:9)</PresentationFormat>
  <Paragraphs>116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Frutiger 55 Roman</vt:lpstr>
      <vt:lpstr>Frutiger 87ExtraBlackCn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Merrills</dc:creator>
  <cp:lastModifiedBy>Clare Leggett</cp:lastModifiedBy>
  <cp:revision>31</cp:revision>
  <dcterms:created xsi:type="dcterms:W3CDTF">2018-09-27T10:58:53Z</dcterms:created>
  <dcterms:modified xsi:type="dcterms:W3CDTF">2020-02-19T16:02:53Z</dcterms:modified>
</cp:coreProperties>
</file>